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62" r:id="rId5"/>
    <p:sldId id="272" r:id="rId6"/>
    <p:sldId id="287" r:id="rId7"/>
    <p:sldId id="302" r:id="rId8"/>
    <p:sldId id="292" r:id="rId9"/>
    <p:sldId id="293" r:id="rId10"/>
    <p:sldId id="294" r:id="rId11"/>
    <p:sldId id="296" r:id="rId12"/>
    <p:sldId id="298" r:id="rId13"/>
    <p:sldId id="303" r:id="rId14"/>
    <p:sldId id="273" r:id="rId15"/>
    <p:sldId id="295" r:id="rId16"/>
    <p:sldId id="277" r:id="rId17"/>
    <p:sldId id="279" r:id="rId18"/>
    <p:sldId id="280" r:id="rId19"/>
    <p:sldId id="281" r:id="rId20"/>
    <p:sldId id="282" r:id="rId21"/>
    <p:sldId id="275" r:id="rId22"/>
    <p:sldId id="283" r:id="rId23"/>
    <p:sldId id="285" r:id="rId24"/>
    <p:sldId id="301" r:id="rId25"/>
    <p:sldId id="264" r:id="rId26"/>
    <p:sldId id="266" r:id="rId27"/>
    <p:sldId id="300" r:id="rId28"/>
    <p:sldId id="267" r:id="rId29"/>
    <p:sldId id="268" r:id="rId30"/>
    <p:sldId id="269" r:id="rId31"/>
    <p:sldId id="270" r:id="rId32"/>
    <p:sldId id="271" r:id="rId33"/>
    <p:sldId id="276" r:id="rId34"/>
  </p:sldIdLst>
  <p:sldSz cx="9144000" cy="6858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2" d="100"/>
          <a:sy n="132" d="100"/>
        </p:scale>
        <p:origin x="-18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E58576-C770-4F85-80F0-9B245DD9845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53CB9E17-1734-47AD-89DD-A13254E43015}">
      <dgm:prSet phldrT="[Text]"/>
      <dgm:spPr/>
      <dgm:t>
        <a:bodyPr/>
        <a:lstStyle/>
        <a:p>
          <a:r>
            <a:rPr lang="nb-NO" dirty="0" smtClean="0"/>
            <a:t>Henter GML-filer fra KSAT med skipsposisjoner</a:t>
          </a:r>
          <a:endParaRPr lang="nb-NO" dirty="0"/>
        </a:p>
      </dgm:t>
    </dgm:pt>
    <dgm:pt modelId="{44D4B4FB-0469-4281-83D5-EBB0AB74FA8E}" type="parTrans" cxnId="{45A53461-3748-4C10-9000-9066C26F88BD}">
      <dgm:prSet/>
      <dgm:spPr/>
      <dgm:t>
        <a:bodyPr/>
        <a:lstStyle/>
        <a:p>
          <a:endParaRPr lang="nb-NO"/>
        </a:p>
      </dgm:t>
    </dgm:pt>
    <dgm:pt modelId="{7D5A894C-A767-4271-864B-1EF0D9CA570F}" type="sibTrans" cxnId="{45A53461-3748-4C10-9000-9066C26F88BD}">
      <dgm:prSet/>
      <dgm:spPr/>
      <dgm:t>
        <a:bodyPr/>
        <a:lstStyle/>
        <a:p>
          <a:endParaRPr lang="nb-NO"/>
        </a:p>
      </dgm:t>
    </dgm:pt>
    <dgm:pt modelId="{CE146B72-74E5-4EB7-A580-04177BDC5543}">
      <dgm:prSet phldrT="[Text]"/>
      <dgm:spPr/>
      <dgm:t>
        <a:bodyPr/>
        <a:lstStyle/>
        <a:p>
          <a:r>
            <a:rPr lang="nb-NO" dirty="0" smtClean="0"/>
            <a:t>Lagrer resultater til databasen</a:t>
          </a:r>
          <a:endParaRPr lang="nb-NO" dirty="0"/>
        </a:p>
      </dgm:t>
    </dgm:pt>
    <dgm:pt modelId="{163B4BD2-79D6-4BC0-8039-9D205A86949D}" type="parTrans" cxnId="{A03D8100-D30E-4FC7-B3B7-9A1E13D1FCC3}">
      <dgm:prSet/>
      <dgm:spPr/>
      <dgm:t>
        <a:bodyPr/>
        <a:lstStyle/>
        <a:p>
          <a:endParaRPr lang="nb-NO"/>
        </a:p>
      </dgm:t>
    </dgm:pt>
    <dgm:pt modelId="{A94A45E8-4842-4CE7-BEB1-39918FB35754}" type="sibTrans" cxnId="{A03D8100-D30E-4FC7-B3B7-9A1E13D1FCC3}">
      <dgm:prSet/>
      <dgm:spPr/>
      <dgm:t>
        <a:bodyPr/>
        <a:lstStyle/>
        <a:p>
          <a:endParaRPr lang="nb-NO"/>
        </a:p>
      </dgm:t>
    </dgm:pt>
    <dgm:pt modelId="{6E0A8481-681A-4E92-9B7B-3E11DC5C9418}">
      <dgm:prSet phldrT="[Text]"/>
      <dgm:spPr/>
      <dgm:t>
        <a:bodyPr/>
        <a:lstStyle/>
        <a:p>
          <a:r>
            <a:rPr lang="nb-NO" dirty="0" smtClean="0"/>
            <a:t>Oppdaterer innsynsløsningen</a:t>
          </a:r>
          <a:endParaRPr lang="nb-NO" dirty="0"/>
        </a:p>
      </dgm:t>
    </dgm:pt>
    <dgm:pt modelId="{99801583-4530-4FC2-AD25-2E5867AD4AAC}" type="parTrans" cxnId="{015C1B65-7CE8-41E9-9246-55E5D45E3159}">
      <dgm:prSet/>
      <dgm:spPr/>
      <dgm:t>
        <a:bodyPr/>
        <a:lstStyle/>
        <a:p>
          <a:endParaRPr lang="nb-NO"/>
        </a:p>
      </dgm:t>
    </dgm:pt>
    <dgm:pt modelId="{C24C9732-B682-4C3C-89C9-9A2FF5BFA88D}" type="sibTrans" cxnId="{015C1B65-7CE8-41E9-9246-55E5D45E3159}">
      <dgm:prSet/>
      <dgm:spPr/>
      <dgm:t>
        <a:bodyPr/>
        <a:lstStyle/>
        <a:p>
          <a:endParaRPr lang="nb-NO"/>
        </a:p>
      </dgm:t>
    </dgm:pt>
    <dgm:pt modelId="{5238AB5D-9A5D-4D4C-873C-DDE68EB56E8F}">
      <dgm:prSet phldrT="[Text]"/>
      <dgm:spPr/>
      <dgm:t>
        <a:bodyPr/>
        <a:lstStyle/>
        <a:p>
          <a:r>
            <a:rPr lang="nb-NO" dirty="0" smtClean="0"/>
            <a:t>Samler data for gitt område og tidsrom</a:t>
          </a:r>
          <a:endParaRPr lang="nb-NO" dirty="0"/>
        </a:p>
      </dgm:t>
    </dgm:pt>
    <dgm:pt modelId="{E32C7D76-7EEE-4325-A929-A1E2381B12B0}" type="parTrans" cxnId="{43562620-678B-4446-9AA5-3BCCD894884F}">
      <dgm:prSet/>
      <dgm:spPr/>
      <dgm:t>
        <a:bodyPr/>
        <a:lstStyle/>
        <a:p>
          <a:endParaRPr lang="nb-NO"/>
        </a:p>
      </dgm:t>
    </dgm:pt>
    <dgm:pt modelId="{F18DE07F-8384-4778-9CC2-E161568A18C9}" type="sibTrans" cxnId="{43562620-678B-4446-9AA5-3BCCD894884F}">
      <dgm:prSet/>
      <dgm:spPr/>
      <dgm:t>
        <a:bodyPr/>
        <a:lstStyle/>
        <a:p>
          <a:endParaRPr lang="nb-NO"/>
        </a:p>
      </dgm:t>
    </dgm:pt>
    <dgm:pt modelId="{05790865-7087-4E30-86D1-0EDD5AE90F2F}">
      <dgm:prSet phldrT="[Text]"/>
      <dgm:spPr/>
      <dgm:t>
        <a:bodyPr/>
        <a:lstStyle/>
        <a:p>
          <a:r>
            <a:rPr lang="nb-NO" dirty="0" smtClean="0"/>
            <a:t>Kjører MHT</a:t>
          </a:r>
          <a:endParaRPr lang="nb-NO" dirty="0"/>
        </a:p>
      </dgm:t>
    </dgm:pt>
    <dgm:pt modelId="{05BD5383-59E4-4261-B38B-62031FF124E6}" type="parTrans" cxnId="{0CBFB31D-8866-4340-8111-A1EE7E0A1A2B}">
      <dgm:prSet/>
      <dgm:spPr/>
      <dgm:t>
        <a:bodyPr/>
        <a:lstStyle/>
        <a:p>
          <a:endParaRPr lang="nb-NO"/>
        </a:p>
      </dgm:t>
    </dgm:pt>
    <dgm:pt modelId="{66A5F4AC-0BD1-4EBC-A9E6-53036BB071E0}" type="sibTrans" cxnId="{0CBFB31D-8866-4340-8111-A1EE7E0A1A2B}">
      <dgm:prSet/>
      <dgm:spPr/>
      <dgm:t>
        <a:bodyPr/>
        <a:lstStyle/>
        <a:p>
          <a:endParaRPr lang="nb-NO"/>
        </a:p>
      </dgm:t>
    </dgm:pt>
    <dgm:pt modelId="{CF0C31FC-F802-4E64-AC4A-69D4135D4A6F}" type="pres">
      <dgm:prSet presAssocID="{CDE58576-C770-4F85-80F0-9B245DD9845F}" presName="linearFlow" presStyleCnt="0">
        <dgm:presLayoutVars>
          <dgm:dir/>
          <dgm:resizeHandles val="exact"/>
        </dgm:presLayoutVars>
      </dgm:prSet>
      <dgm:spPr/>
    </dgm:pt>
    <dgm:pt modelId="{E54BAF60-41D4-49F7-A0B2-8F4B32CD1C89}" type="pres">
      <dgm:prSet presAssocID="{53CB9E17-1734-47AD-89DD-A13254E43015}" presName="composite" presStyleCnt="0"/>
      <dgm:spPr/>
    </dgm:pt>
    <dgm:pt modelId="{FD662A6E-92BB-49EA-AE48-6C369DABBDA0}" type="pres">
      <dgm:prSet presAssocID="{53CB9E17-1734-47AD-89DD-A13254E43015}" presName="imgShp" presStyleLbl="fgImgPlace1" presStyleIdx="0" presStyleCnt="5"/>
      <dgm:spPr/>
    </dgm:pt>
    <dgm:pt modelId="{D058AFF7-E488-499D-BA38-6DA17D295827}" type="pres">
      <dgm:prSet presAssocID="{53CB9E17-1734-47AD-89DD-A13254E43015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6F4910D9-E911-49C3-B8D8-EA4079C1C96A}" type="pres">
      <dgm:prSet presAssocID="{7D5A894C-A767-4271-864B-1EF0D9CA570F}" presName="spacing" presStyleCnt="0"/>
      <dgm:spPr/>
    </dgm:pt>
    <dgm:pt modelId="{86CD8E2B-1C97-4D41-BEE1-D9D8009F35CB}" type="pres">
      <dgm:prSet presAssocID="{5238AB5D-9A5D-4D4C-873C-DDE68EB56E8F}" presName="composite" presStyleCnt="0"/>
      <dgm:spPr/>
    </dgm:pt>
    <dgm:pt modelId="{CAC53598-EC1B-41AA-B2FF-E899C4BFE48B}" type="pres">
      <dgm:prSet presAssocID="{5238AB5D-9A5D-4D4C-873C-DDE68EB56E8F}" presName="imgShp" presStyleLbl="fgImgPlace1" presStyleIdx="1" presStyleCnt="5"/>
      <dgm:spPr/>
    </dgm:pt>
    <dgm:pt modelId="{0F7FEDC0-9467-4053-886C-083BF0B128A6}" type="pres">
      <dgm:prSet presAssocID="{5238AB5D-9A5D-4D4C-873C-DDE68EB56E8F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AC3D9F1-DACC-4D45-8894-164CEE458F0F}" type="pres">
      <dgm:prSet presAssocID="{F18DE07F-8384-4778-9CC2-E161568A18C9}" presName="spacing" presStyleCnt="0"/>
      <dgm:spPr/>
    </dgm:pt>
    <dgm:pt modelId="{98B4D5FE-94C7-4312-8FEF-23DEDD1E95BE}" type="pres">
      <dgm:prSet presAssocID="{05790865-7087-4E30-86D1-0EDD5AE90F2F}" presName="composite" presStyleCnt="0"/>
      <dgm:spPr/>
    </dgm:pt>
    <dgm:pt modelId="{78E24FFD-0270-470B-91D5-03688E3E55C1}" type="pres">
      <dgm:prSet presAssocID="{05790865-7087-4E30-86D1-0EDD5AE90F2F}" presName="imgShp" presStyleLbl="fgImgPlace1" presStyleIdx="2" presStyleCnt="5"/>
      <dgm:spPr/>
    </dgm:pt>
    <dgm:pt modelId="{645246BF-0043-4CC0-9981-F28D17D97801}" type="pres">
      <dgm:prSet presAssocID="{05790865-7087-4E30-86D1-0EDD5AE90F2F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283AF1E-311D-453B-A867-2B03E5FAE5BE}" type="pres">
      <dgm:prSet presAssocID="{66A5F4AC-0BD1-4EBC-A9E6-53036BB071E0}" presName="spacing" presStyleCnt="0"/>
      <dgm:spPr/>
    </dgm:pt>
    <dgm:pt modelId="{B6DCAA17-1874-43A3-98BF-01F572A307B2}" type="pres">
      <dgm:prSet presAssocID="{CE146B72-74E5-4EB7-A580-04177BDC5543}" presName="composite" presStyleCnt="0"/>
      <dgm:spPr/>
    </dgm:pt>
    <dgm:pt modelId="{C2C8C050-2ACC-413F-A0F9-1D6F0FFA4A3F}" type="pres">
      <dgm:prSet presAssocID="{CE146B72-74E5-4EB7-A580-04177BDC5543}" presName="imgShp" presStyleLbl="fgImgPlace1" presStyleIdx="3" presStyleCnt="5"/>
      <dgm:spPr/>
    </dgm:pt>
    <dgm:pt modelId="{BBA4A5A7-5596-45C2-AAF8-AC90C5B60058}" type="pres">
      <dgm:prSet presAssocID="{CE146B72-74E5-4EB7-A580-04177BDC5543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912AAE77-5D28-4F55-AB6C-59593B87745C}" type="pres">
      <dgm:prSet presAssocID="{A94A45E8-4842-4CE7-BEB1-39918FB35754}" presName="spacing" presStyleCnt="0"/>
      <dgm:spPr/>
    </dgm:pt>
    <dgm:pt modelId="{71B94F45-9F29-4FF7-BD59-134CE789ABB1}" type="pres">
      <dgm:prSet presAssocID="{6E0A8481-681A-4E92-9B7B-3E11DC5C9418}" presName="composite" presStyleCnt="0"/>
      <dgm:spPr/>
    </dgm:pt>
    <dgm:pt modelId="{67E2FC6E-82FB-4137-B498-12E6F06EF90A}" type="pres">
      <dgm:prSet presAssocID="{6E0A8481-681A-4E92-9B7B-3E11DC5C9418}" presName="imgShp" presStyleLbl="fgImgPlace1" presStyleIdx="4" presStyleCnt="5"/>
      <dgm:spPr/>
    </dgm:pt>
    <dgm:pt modelId="{6B207831-4AAC-4EC5-B620-400E140F3DC9}" type="pres">
      <dgm:prSet presAssocID="{6E0A8481-681A-4E92-9B7B-3E11DC5C9418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D2357C27-EEAA-42F8-8D73-4F1870C813C2}" type="presOf" srcId="{05790865-7087-4E30-86D1-0EDD5AE90F2F}" destId="{645246BF-0043-4CC0-9981-F28D17D97801}" srcOrd="0" destOrd="0" presId="urn:microsoft.com/office/officeart/2005/8/layout/vList3"/>
    <dgm:cxn modelId="{45A53461-3748-4C10-9000-9066C26F88BD}" srcId="{CDE58576-C770-4F85-80F0-9B245DD9845F}" destId="{53CB9E17-1734-47AD-89DD-A13254E43015}" srcOrd="0" destOrd="0" parTransId="{44D4B4FB-0469-4281-83D5-EBB0AB74FA8E}" sibTransId="{7D5A894C-A767-4271-864B-1EF0D9CA570F}"/>
    <dgm:cxn modelId="{B74144C4-453A-480B-B7D0-C45815A814AD}" type="presOf" srcId="{CDE58576-C770-4F85-80F0-9B245DD9845F}" destId="{CF0C31FC-F802-4E64-AC4A-69D4135D4A6F}" srcOrd="0" destOrd="0" presId="urn:microsoft.com/office/officeart/2005/8/layout/vList3"/>
    <dgm:cxn modelId="{ED3F35DD-629F-4FBD-B2F0-13E7AAD350CE}" type="presOf" srcId="{5238AB5D-9A5D-4D4C-873C-DDE68EB56E8F}" destId="{0F7FEDC0-9467-4053-886C-083BF0B128A6}" srcOrd="0" destOrd="0" presId="urn:microsoft.com/office/officeart/2005/8/layout/vList3"/>
    <dgm:cxn modelId="{015C1B65-7CE8-41E9-9246-55E5D45E3159}" srcId="{CDE58576-C770-4F85-80F0-9B245DD9845F}" destId="{6E0A8481-681A-4E92-9B7B-3E11DC5C9418}" srcOrd="4" destOrd="0" parTransId="{99801583-4530-4FC2-AD25-2E5867AD4AAC}" sibTransId="{C24C9732-B682-4C3C-89C9-9A2FF5BFA88D}"/>
    <dgm:cxn modelId="{43562620-678B-4446-9AA5-3BCCD894884F}" srcId="{CDE58576-C770-4F85-80F0-9B245DD9845F}" destId="{5238AB5D-9A5D-4D4C-873C-DDE68EB56E8F}" srcOrd="1" destOrd="0" parTransId="{E32C7D76-7EEE-4325-A929-A1E2381B12B0}" sibTransId="{F18DE07F-8384-4778-9CC2-E161568A18C9}"/>
    <dgm:cxn modelId="{47715BF2-BDC1-45A7-B4F2-35EA9B141B2D}" type="presOf" srcId="{6E0A8481-681A-4E92-9B7B-3E11DC5C9418}" destId="{6B207831-4AAC-4EC5-B620-400E140F3DC9}" srcOrd="0" destOrd="0" presId="urn:microsoft.com/office/officeart/2005/8/layout/vList3"/>
    <dgm:cxn modelId="{9C130865-379A-4767-AB1B-522689D41779}" type="presOf" srcId="{53CB9E17-1734-47AD-89DD-A13254E43015}" destId="{D058AFF7-E488-499D-BA38-6DA17D295827}" srcOrd="0" destOrd="0" presId="urn:microsoft.com/office/officeart/2005/8/layout/vList3"/>
    <dgm:cxn modelId="{0CBFB31D-8866-4340-8111-A1EE7E0A1A2B}" srcId="{CDE58576-C770-4F85-80F0-9B245DD9845F}" destId="{05790865-7087-4E30-86D1-0EDD5AE90F2F}" srcOrd="2" destOrd="0" parTransId="{05BD5383-59E4-4261-B38B-62031FF124E6}" sibTransId="{66A5F4AC-0BD1-4EBC-A9E6-53036BB071E0}"/>
    <dgm:cxn modelId="{A03D8100-D30E-4FC7-B3B7-9A1E13D1FCC3}" srcId="{CDE58576-C770-4F85-80F0-9B245DD9845F}" destId="{CE146B72-74E5-4EB7-A580-04177BDC5543}" srcOrd="3" destOrd="0" parTransId="{163B4BD2-79D6-4BC0-8039-9D205A86949D}" sibTransId="{A94A45E8-4842-4CE7-BEB1-39918FB35754}"/>
    <dgm:cxn modelId="{F3B4CBFC-843F-4AAF-B430-395DCF2E5751}" type="presOf" srcId="{CE146B72-74E5-4EB7-A580-04177BDC5543}" destId="{BBA4A5A7-5596-45C2-AAF8-AC90C5B60058}" srcOrd="0" destOrd="0" presId="urn:microsoft.com/office/officeart/2005/8/layout/vList3"/>
    <dgm:cxn modelId="{9F2972FA-E08B-4366-B15D-75858C521BBB}" type="presParOf" srcId="{CF0C31FC-F802-4E64-AC4A-69D4135D4A6F}" destId="{E54BAF60-41D4-49F7-A0B2-8F4B32CD1C89}" srcOrd="0" destOrd="0" presId="urn:microsoft.com/office/officeart/2005/8/layout/vList3"/>
    <dgm:cxn modelId="{B67B4C51-B505-4483-8926-3FE24CA7B896}" type="presParOf" srcId="{E54BAF60-41D4-49F7-A0B2-8F4B32CD1C89}" destId="{FD662A6E-92BB-49EA-AE48-6C369DABBDA0}" srcOrd="0" destOrd="0" presId="urn:microsoft.com/office/officeart/2005/8/layout/vList3"/>
    <dgm:cxn modelId="{FF36D3F6-2F72-4FFA-A680-79E9A07C507D}" type="presParOf" srcId="{E54BAF60-41D4-49F7-A0B2-8F4B32CD1C89}" destId="{D058AFF7-E488-499D-BA38-6DA17D295827}" srcOrd="1" destOrd="0" presId="urn:microsoft.com/office/officeart/2005/8/layout/vList3"/>
    <dgm:cxn modelId="{98C4E3CE-2332-4B18-A890-03D5B815A2F3}" type="presParOf" srcId="{CF0C31FC-F802-4E64-AC4A-69D4135D4A6F}" destId="{6F4910D9-E911-49C3-B8D8-EA4079C1C96A}" srcOrd="1" destOrd="0" presId="urn:microsoft.com/office/officeart/2005/8/layout/vList3"/>
    <dgm:cxn modelId="{7306EA98-9271-4C4A-BBB3-0597DC199650}" type="presParOf" srcId="{CF0C31FC-F802-4E64-AC4A-69D4135D4A6F}" destId="{86CD8E2B-1C97-4D41-BEE1-D9D8009F35CB}" srcOrd="2" destOrd="0" presId="urn:microsoft.com/office/officeart/2005/8/layout/vList3"/>
    <dgm:cxn modelId="{31BA3211-EA01-48D7-9146-742A11295BFF}" type="presParOf" srcId="{86CD8E2B-1C97-4D41-BEE1-D9D8009F35CB}" destId="{CAC53598-EC1B-41AA-B2FF-E899C4BFE48B}" srcOrd="0" destOrd="0" presId="urn:microsoft.com/office/officeart/2005/8/layout/vList3"/>
    <dgm:cxn modelId="{4C17ED50-BE69-4D9D-A301-A8B06321B799}" type="presParOf" srcId="{86CD8E2B-1C97-4D41-BEE1-D9D8009F35CB}" destId="{0F7FEDC0-9467-4053-886C-083BF0B128A6}" srcOrd="1" destOrd="0" presId="urn:microsoft.com/office/officeart/2005/8/layout/vList3"/>
    <dgm:cxn modelId="{86C09879-A4A6-40E4-A150-7EA68CEFC381}" type="presParOf" srcId="{CF0C31FC-F802-4E64-AC4A-69D4135D4A6F}" destId="{AAC3D9F1-DACC-4D45-8894-164CEE458F0F}" srcOrd="3" destOrd="0" presId="urn:microsoft.com/office/officeart/2005/8/layout/vList3"/>
    <dgm:cxn modelId="{891AD127-44B5-4615-86F5-7FC965BD0F9D}" type="presParOf" srcId="{CF0C31FC-F802-4E64-AC4A-69D4135D4A6F}" destId="{98B4D5FE-94C7-4312-8FEF-23DEDD1E95BE}" srcOrd="4" destOrd="0" presId="urn:microsoft.com/office/officeart/2005/8/layout/vList3"/>
    <dgm:cxn modelId="{313725C4-ED26-4FBD-9187-03C98075CAB7}" type="presParOf" srcId="{98B4D5FE-94C7-4312-8FEF-23DEDD1E95BE}" destId="{78E24FFD-0270-470B-91D5-03688E3E55C1}" srcOrd="0" destOrd="0" presId="urn:microsoft.com/office/officeart/2005/8/layout/vList3"/>
    <dgm:cxn modelId="{76669622-F254-44A2-9960-A8ABAD6D1294}" type="presParOf" srcId="{98B4D5FE-94C7-4312-8FEF-23DEDD1E95BE}" destId="{645246BF-0043-4CC0-9981-F28D17D97801}" srcOrd="1" destOrd="0" presId="urn:microsoft.com/office/officeart/2005/8/layout/vList3"/>
    <dgm:cxn modelId="{FA965180-FEAC-48D5-8F03-051DAA20F2A3}" type="presParOf" srcId="{CF0C31FC-F802-4E64-AC4A-69D4135D4A6F}" destId="{C283AF1E-311D-453B-A867-2B03E5FAE5BE}" srcOrd="5" destOrd="0" presId="urn:microsoft.com/office/officeart/2005/8/layout/vList3"/>
    <dgm:cxn modelId="{306FE772-7F11-46E3-9F76-0CCD5C5A39EB}" type="presParOf" srcId="{CF0C31FC-F802-4E64-AC4A-69D4135D4A6F}" destId="{B6DCAA17-1874-43A3-98BF-01F572A307B2}" srcOrd="6" destOrd="0" presId="urn:microsoft.com/office/officeart/2005/8/layout/vList3"/>
    <dgm:cxn modelId="{1DD9D59D-57BD-4315-A2E8-45F58350EE20}" type="presParOf" srcId="{B6DCAA17-1874-43A3-98BF-01F572A307B2}" destId="{C2C8C050-2ACC-413F-A0F9-1D6F0FFA4A3F}" srcOrd="0" destOrd="0" presId="urn:microsoft.com/office/officeart/2005/8/layout/vList3"/>
    <dgm:cxn modelId="{050706C1-F9FE-4391-A4FD-8C15426CA44B}" type="presParOf" srcId="{B6DCAA17-1874-43A3-98BF-01F572A307B2}" destId="{BBA4A5A7-5596-45C2-AAF8-AC90C5B60058}" srcOrd="1" destOrd="0" presId="urn:microsoft.com/office/officeart/2005/8/layout/vList3"/>
    <dgm:cxn modelId="{6934682E-0EF7-4C58-945C-AA30467A9340}" type="presParOf" srcId="{CF0C31FC-F802-4E64-AC4A-69D4135D4A6F}" destId="{912AAE77-5D28-4F55-AB6C-59593B87745C}" srcOrd="7" destOrd="0" presId="urn:microsoft.com/office/officeart/2005/8/layout/vList3"/>
    <dgm:cxn modelId="{A0A41855-4AE8-4D79-9D6E-EECD86A229A4}" type="presParOf" srcId="{CF0C31FC-F802-4E64-AC4A-69D4135D4A6F}" destId="{71B94F45-9F29-4FF7-BD59-134CE789ABB1}" srcOrd="8" destOrd="0" presId="urn:microsoft.com/office/officeart/2005/8/layout/vList3"/>
    <dgm:cxn modelId="{C27B3F25-D54F-4396-8EC6-0384AD96ED77}" type="presParOf" srcId="{71B94F45-9F29-4FF7-BD59-134CE789ABB1}" destId="{67E2FC6E-82FB-4137-B498-12E6F06EF90A}" srcOrd="0" destOrd="0" presId="urn:microsoft.com/office/officeart/2005/8/layout/vList3"/>
    <dgm:cxn modelId="{C6489191-AB55-4111-93CF-95BBFAEA10B3}" type="presParOf" srcId="{71B94F45-9F29-4FF7-BD59-134CE789ABB1}" destId="{6B207831-4AAC-4EC5-B620-400E140F3D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58AFF7-E488-499D-BA38-6DA17D295827}">
      <dsp:nvSpPr>
        <dsp:cNvPr id="0" name=""/>
        <dsp:cNvSpPr/>
      </dsp:nvSpPr>
      <dsp:spPr>
        <a:xfrm rot="10800000">
          <a:off x="1560861" y="3357"/>
          <a:ext cx="5472684" cy="72961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1739" tIns="80010" rIns="149352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100" kern="1200" dirty="0" smtClean="0"/>
            <a:t>Henter GML-filer fra KSAT med skipsposisjoner</a:t>
          </a:r>
          <a:endParaRPr lang="nb-NO" sz="2100" kern="1200" dirty="0"/>
        </a:p>
      </dsp:txBody>
      <dsp:txXfrm rot="10800000">
        <a:off x="1743264" y="3357"/>
        <a:ext cx="5290281" cy="729613"/>
      </dsp:txXfrm>
    </dsp:sp>
    <dsp:sp modelId="{FD662A6E-92BB-49EA-AE48-6C369DABBDA0}">
      <dsp:nvSpPr>
        <dsp:cNvPr id="0" name=""/>
        <dsp:cNvSpPr/>
      </dsp:nvSpPr>
      <dsp:spPr>
        <a:xfrm>
          <a:off x="1196054" y="3357"/>
          <a:ext cx="729613" cy="72961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7FEDC0-9467-4053-886C-083BF0B128A6}">
      <dsp:nvSpPr>
        <dsp:cNvPr id="0" name=""/>
        <dsp:cNvSpPr/>
      </dsp:nvSpPr>
      <dsp:spPr>
        <a:xfrm rot="10800000">
          <a:off x="1560861" y="950765"/>
          <a:ext cx="5472684" cy="72961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1739" tIns="80010" rIns="149352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100" kern="1200" dirty="0" smtClean="0"/>
            <a:t>Samler data for gitt område og tidsrom</a:t>
          </a:r>
          <a:endParaRPr lang="nb-NO" sz="2100" kern="1200" dirty="0"/>
        </a:p>
      </dsp:txBody>
      <dsp:txXfrm rot="10800000">
        <a:off x="1743264" y="950765"/>
        <a:ext cx="5290281" cy="729613"/>
      </dsp:txXfrm>
    </dsp:sp>
    <dsp:sp modelId="{CAC53598-EC1B-41AA-B2FF-E899C4BFE48B}">
      <dsp:nvSpPr>
        <dsp:cNvPr id="0" name=""/>
        <dsp:cNvSpPr/>
      </dsp:nvSpPr>
      <dsp:spPr>
        <a:xfrm>
          <a:off x="1196054" y="950765"/>
          <a:ext cx="729613" cy="72961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246BF-0043-4CC0-9981-F28D17D97801}">
      <dsp:nvSpPr>
        <dsp:cNvPr id="0" name=""/>
        <dsp:cNvSpPr/>
      </dsp:nvSpPr>
      <dsp:spPr>
        <a:xfrm rot="10800000">
          <a:off x="1560861" y="1898174"/>
          <a:ext cx="5472684" cy="72961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1739" tIns="80010" rIns="149352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100" kern="1200" dirty="0" smtClean="0"/>
            <a:t>Kjører MHT</a:t>
          </a:r>
          <a:endParaRPr lang="nb-NO" sz="2100" kern="1200" dirty="0"/>
        </a:p>
      </dsp:txBody>
      <dsp:txXfrm rot="10800000">
        <a:off x="1743264" y="1898174"/>
        <a:ext cx="5290281" cy="729613"/>
      </dsp:txXfrm>
    </dsp:sp>
    <dsp:sp modelId="{78E24FFD-0270-470B-91D5-03688E3E55C1}">
      <dsp:nvSpPr>
        <dsp:cNvPr id="0" name=""/>
        <dsp:cNvSpPr/>
      </dsp:nvSpPr>
      <dsp:spPr>
        <a:xfrm>
          <a:off x="1196054" y="1898174"/>
          <a:ext cx="729613" cy="72961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A4A5A7-5596-45C2-AAF8-AC90C5B60058}">
      <dsp:nvSpPr>
        <dsp:cNvPr id="0" name=""/>
        <dsp:cNvSpPr/>
      </dsp:nvSpPr>
      <dsp:spPr>
        <a:xfrm rot="10800000">
          <a:off x="1560861" y="2845582"/>
          <a:ext cx="5472684" cy="72961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1739" tIns="80010" rIns="149352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100" kern="1200" dirty="0" smtClean="0"/>
            <a:t>Lagrer resultater til databasen</a:t>
          </a:r>
          <a:endParaRPr lang="nb-NO" sz="2100" kern="1200" dirty="0"/>
        </a:p>
      </dsp:txBody>
      <dsp:txXfrm rot="10800000">
        <a:off x="1743264" y="2845582"/>
        <a:ext cx="5290281" cy="729613"/>
      </dsp:txXfrm>
    </dsp:sp>
    <dsp:sp modelId="{C2C8C050-2ACC-413F-A0F9-1D6F0FFA4A3F}">
      <dsp:nvSpPr>
        <dsp:cNvPr id="0" name=""/>
        <dsp:cNvSpPr/>
      </dsp:nvSpPr>
      <dsp:spPr>
        <a:xfrm>
          <a:off x="1196054" y="2845582"/>
          <a:ext cx="729613" cy="72961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207831-4AAC-4EC5-B620-400E140F3DC9}">
      <dsp:nvSpPr>
        <dsp:cNvPr id="0" name=""/>
        <dsp:cNvSpPr/>
      </dsp:nvSpPr>
      <dsp:spPr>
        <a:xfrm rot="10800000">
          <a:off x="1560861" y="3792991"/>
          <a:ext cx="5472684" cy="72961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1739" tIns="80010" rIns="149352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100" kern="1200" dirty="0" smtClean="0"/>
            <a:t>Oppdaterer innsynsløsningen</a:t>
          </a:r>
          <a:endParaRPr lang="nb-NO" sz="2100" kern="1200" dirty="0"/>
        </a:p>
      </dsp:txBody>
      <dsp:txXfrm rot="10800000">
        <a:off x="1743264" y="3792991"/>
        <a:ext cx="5290281" cy="729613"/>
      </dsp:txXfrm>
    </dsp:sp>
    <dsp:sp modelId="{67E2FC6E-82FB-4137-B498-12E6F06EF90A}">
      <dsp:nvSpPr>
        <dsp:cNvPr id="0" name=""/>
        <dsp:cNvSpPr/>
      </dsp:nvSpPr>
      <dsp:spPr>
        <a:xfrm>
          <a:off x="1196054" y="3792991"/>
          <a:ext cx="729613" cy="72961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21C38-11CA-433F-AF7E-401CAF1F9F42}" type="datetimeFigureOut">
              <a:rPr lang="nb-NO" smtClean="0"/>
              <a:pPr/>
              <a:t>16.09.2014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73C07-7EA4-4484-942F-132E2FDF460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2231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7E2497-D9D7-408C-BA87-F1B52F707AF1}" type="slidenum">
              <a:rPr lang="en-GB" smtClean="0"/>
              <a:pPr/>
              <a:t>2</a:t>
            </a:fld>
            <a:endParaRPr lang="en-GB" dirty="0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b-NO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3C07-7EA4-4484-942F-132E2FDF4602}" type="slidenum">
              <a:rPr lang="nb-NO" smtClean="0"/>
              <a:pPr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82925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3C07-7EA4-4484-942F-132E2FDF4602}" type="slidenum">
              <a:rPr lang="nb-NO" smtClean="0"/>
              <a:pPr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82925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3C07-7EA4-4484-942F-132E2FDF4602}" type="slidenum">
              <a:rPr lang="nb-NO" smtClean="0"/>
              <a:pPr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98079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Jeg tenker, altså er jeg. Eller?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3C07-7EA4-4484-942F-132E2FDF4602}" type="slidenum">
              <a:rPr lang="nb-NO" smtClean="0"/>
              <a:pPr/>
              <a:t>33</a:t>
            </a:fld>
            <a:endParaRPr lang="nb-N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ruter_blaa_pp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77600" y="2420888"/>
            <a:ext cx="7848000" cy="1181993"/>
          </a:xfrm>
        </p:spPr>
        <p:txBody>
          <a:bodyPr anchor="t" anchorCtr="0"/>
          <a:lstStyle>
            <a:lvl1pPr algn="l">
              <a:defRPr sz="3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95600" y="3886200"/>
            <a:ext cx="7848872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b-NO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C12AC4A-E430-4863-A29D-5BD480D5802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C12AC4A-E430-4863-A29D-5BD480D5802A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655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5860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bunn_pp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492240"/>
            <a:ext cx="9144000" cy="36576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7200000" y="6492875"/>
            <a:ext cx="900100" cy="365125"/>
          </a:xfrm>
          <a:prstGeom prst="rect">
            <a:avLst/>
          </a:prstGeom>
        </p:spPr>
        <p:txBody>
          <a:bodyPr anchor="ctr"/>
          <a:lstStyle>
            <a:lvl1pPr>
              <a:defRPr sz="1000" baseline="0">
                <a:solidFill>
                  <a:schemeClr val="accent2"/>
                </a:solidFill>
                <a:latin typeface="Arial" pitchFamily="34" charset="0"/>
              </a:defRPr>
            </a:lvl1pPr>
          </a:lstStyle>
          <a:p>
            <a:pPr algn="r"/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2880000" y="6492875"/>
            <a:ext cx="4176464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aseline="0">
                <a:solidFill>
                  <a:srgbClr val="B0D3EC"/>
                </a:solidFill>
                <a:latin typeface="Arial" pitchFamily="34" charset="0"/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352420" y="6492875"/>
            <a:ext cx="5400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aseline="0">
                <a:solidFill>
                  <a:schemeClr val="accent2"/>
                </a:solidFill>
                <a:latin typeface="Arial" pitchFamily="34" charset="0"/>
              </a:defRPr>
            </a:lvl1pPr>
          </a:lstStyle>
          <a:p>
            <a:fld id="{1C12AC4A-E430-4863-A29D-5BD480D5802A}" type="slidenum">
              <a:rPr lang="nb-NO" smtClean="0"/>
              <a:pPr/>
              <a:t>‹#›</a:t>
            </a:fld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ruter_blaa_pp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83568" y="1412776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4008" y="16288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7200000" y="6492875"/>
            <a:ext cx="9000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aseline="0">
                <a:solidFill>
                  <a:schemeClr val="accent2"/>
                </a:solidFill>
                <a:latin typeface="Arial" pitchFamily="34" charset="0"/>
              </a:defRPr>
            </a:lvl1pPr>
          </a:lstStyle>
          <a:p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2880000" y="6492875"/>
            <a:ext cx="41760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aseline="0">
                <a:solidFill>
                  <a:schemeClr val="accent2"/>
                </a:solidFill>
                <a:latin typeface="Arial" pitchFamily="34" charset="0"/>
              </a:defRPr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8352000" y="6492875"/>
            <a:ext cx="540000" cy="365125"/>
          </a:xfrm>
          <a:prstGeom prst="rect">
            <a:avLst/>
          </a:prstGeom>
        </p:spPr>
        <p:txBody>
          <a:bodyPr anchor="ctr"/>
          <a:lstStyle>
            <a:lvl1pPr>
              <a:defRPr sz="1000" baseline="0">
                <a:solidFill>
                  <a:schemeClr val="accent2"/>
                </a:solidFill>
                <a:latin typeface="Arial" pitchFamily="34" charset="0"/>
              </a:defRPr>
            </a:lvl1pPr>
          </a:lstStyle>
          <a:p>
            <a:pPr algn="r"/>
            <a:fld id="{1C12AC4A-E430-4863-A29D-5BD480D5802A}" type="slidenum">
              <a:rPr lang="nb-NO" smtClean="0"/>
              <a:pPr algn="r"/>
              <a:t>‹#›</a:t>
            </a:fld>
            <a:endParaRPr lang="nb-NO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>
          <a:xfrm>
            <a:off x="7200000" y="6492875"/>
            <a:ext cx="9000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aseline="0">
                <a:solidFill>
                  <a:schemeClr val="accent2"/>
                </a:solidFill>
                <a:latin typeface="Arial" pitchFamily="34" charset="0"/>
              </a:defRPr>
            </a:lvl1pPr>
          </a:lstStyle>
          <a:p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>
          <a:xfrm>
            <a:off x="2880000" y="6492875"/>
            <a:ext cx="41760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aseline="0">
                <a:solidFill>
                  <a:schemeClr val="accent2"/>
                </a:solidFill>
                <a:latin typeface="Arial" pitchFamily="34" charset="0"/>
              </a:defRPr>
            </a:lvl1pPr>
          </a:lstStyle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>
          <a:xfrm>
            <a:off x="8352000" y="6492875"/>
            <a:ext cx="5400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aseline="0">
                <a:solidFill>
                  <a:schemeClr val="accent2"/>
                </a:solidFill>
                <a:latin typeface="Arial" pitchFamily="34" charset="0"/>
              </a:defRPr>
            </a:lvl1pPr>
          </a:lstStyle>
          <a:p>
            <a:fld id="{1C12AC4A-E430-4863-A29D-5BD480D5802A}" type="slidenum">
              <a:rPr lang="nb-NO" smtClean="0"/>
              <a:pPr/>
              <a:t>‹#›</a:t>
            </a:fld>
            <a:endParaRPr lang="nb-NO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7200000" y="6492875"/>
            <a:ext cx="900000" cy="365125"/>
          </a:xfrm>
          <a:prstGeom prst="rect">
            <a:avLst/>
          </a:prstGeom>
        </p:spPr>
        <p:txBody>
          <a:bodyPr anchor="ctr"/>
          <a:lstStyle>
            <a:lvl1pPr algn="r">
              <a:defRPr lang="nb-NO" sz="1000" kern="1200" dirty="0">
                <a:solidFill>
                  <a:schemeClr val="accent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2880000" y="6492875"/>
            <a:ext cx="41760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8352000" y="6492875"/>
            <a:ext cx="5400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1C12AC4A-E430-4863-A29D-5BD480D5802A}" type="slidenum">
              <a:rPr lang="nb-NO" smtClean="0"/>
              <a:pPr/>
              <a:t>‹#›</a:t>
            </a:fld>
            <a:endParaRPr lang="nb-NO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7200000" y="6492875"/>
            <a:ext cx="9000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2880000" y="6492875"/>
            <a:ext cx="4176000" cy="365125"/>
          </a:xfrm>
          <a:prstGeom prst="rect">
            <a:avLst/>
          </a:prstGeom>
        </p:spPr>
        <p:txBody>
          <a:bodyPr anchor="ctr"/>
          <a:lstStyle>
            <a:lvl1pPr algn="r">
              <a:defRPr lang="nb-NO" sz="1000" kern="1200" dirty="0">
                <a:solidFill>
                  <a:schemeClr val="accent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352000" y="6492875"/>
            <a:ext cx="540000" cy="365125"/>
          </a:xfrm>
          <a:prstGeom prst="rect">
            <a:avLst/>
          </a:prstGeom>
        </p:spPr>
        <p:txBody>
          <a:bodyPr anchor="ctr"/>
          <a:lstStyle>
            <a:lvl1pPr>
              <a:defRPr lang="nb-NO" sz="1000" kern="1200" smtClean="0">
                <a:solidFill>
                  <a:schemeClr val="accent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algn="r"/>
            <a:fld id="{1C12AC4A-E430-4863-A29D-5BD480D5802A}" type="slidenum">
              <a:rPr lang="nb-NO" smtClean="0"/>
              <a:pPr algn="r"/>
              <a:t>‹#›</a:t>
            </a:fld>
            <a:endParaRPr lang="nb-NO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7200000" y="6492875"/>
            <a:ext cx="9000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2880000" y="6492875"/>
            <a:ext cx="4176000" cy="365125"/>
          </a:xfrm>
          <a:prstGeom prst="rect">
            <a:avLst/>
          </a:prstGeom>
        </p:spPr>
        <p:txBody>
          <a:bodyPr anchor="ctr"/>
          <a:lstStyle>
            <a:lvl1pPr algn="r">
              <a:defRPr lang="nb-NO" sz="1000" kern="1200" dirty="0">
                <a:solidFill>
                  <a:schemeClr val="accent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8352000" y="6492875"/>
            <a:ext cx="540000" cy="365125"/>
          </a:xfrm>
          <a:prstGeom prst="rect">
            <a:avLst/>
          </a:prstGeom>
        </p:spPr>
        <p:txBody>
          <a:bodyPr anchor="ctr"/>
          <a:lstStyle>
            <a:lvl1pPr>
              <a:defRPr lang="nb-NO" sz="1000" kern="1200" smtClean="0">
                <a:solidFill>
                  <a:schemeClr val="accent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algn="r"/>
            <a:fld id="{1C12AC4A-E430-4863-A29D-5BD480D5802A}" type="slidenum">
              <a:rPr lang="nb-NO" smtClean="0"/>
              <a:pPr algn="r"/>
              <a:t>‹#›</a:t>
            </a:fld>
            <a:endParaRPr lang="nb-NO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7200000" y="6492875"/>
            <a:ext cx="9000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2880000" y="6492875"/>
            <a:ext cx="4176000" cy="365125"/>
          </a:xfrm>
          <a:prstGeom prst="rect">
            <a:avLst/>
          </a:prstGeom>
        </p:spPr>
        <p:txBody>
          <a:bodyPr anchor="ctr"/>
          <a:lstStyle>
            <a:lvl1pPr algn="r">
              <a:defRPr lang="nb-NO" sz="1000" kern="1200" dirty="0">
                <a:solidFill>
                  <a:schemeClr val="accent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8352000" y="6492875"/>
            <a:ext cx="540000" cy="365125"/>
          </a:xfrm>
          <a:prstGeom prst="rect">
            <a:avLst/>
          </a:prstGeom>
        </p:spPr>
        <p:txBody>
          <a:bodyPr anchor="ctr"/>
          <a:lstStyle>
            <a:lvl1pPr>
              <a:defRPr lang="nb-NO" sz="1000" kern="1200" smtClean="0">
                <a:solidFill>
                  <a:schemeClr val="accent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algn="r"/>
            <a:fld id="{1C12AC4A-E430-4863-A29D-5BD480D5802A}" type="slidenum">
              <a:rPr lang="nb-NO" smtClean="0"/>
              <a:pPr algn="r"/>
              <a:t>‹#›</a:t>
            </a:fld>
            <a:endParaRPr lang="nb-NO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pic>
        <p:nvPicPr>
          <p:cNvPr id="7" name="Bilde 6" descr="bunn_ppt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6492240"/>
            <a:ext cx="9144000" cy="3657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 baseline="0">
          <a:solidFill>
            <a:srgbClr val="003C69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rgbClr val="003C69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 baseline="0">
          <a:solidFill>
            <a:srgbClr val="003C69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rgbClr val="003C69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 baseline="0">
          <a:solidFill>
            <a:srgbClr val="003C69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 baseline="0">
          <a:solidFill>
            <a:srgbClr val="003C69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77600" y="2420888"/>
            <a:ext cx="7848000" cy="1512168"/>
          </a:xfrm>
        </p:spPr>
        <p:txBody>
          <a:bodyPr>
            <a:normAutofit fontScale="90000"/>
          </a:bodyPr>
          <a:lstStyle/>
          <a:p>
            <a:r>
              <a:rPr lang="nb-NO" dirty="0"/>
              <a:t>Beregningskrevende vevtjenester </a:t>
            </a:r>
            <a:r>
              <a:rPr lang="nb-NO" dirty="0" smtClean="0"/>
              <a:t>basert på WPS-protokollen – maritim overvåking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95600" y="4437112"/>
            <a:ext cx="7848872" cy="1201688"/>
          </a:xfrm>
        </p:spPr>
        <p:txBody>
          <a:bodyPr/>
          <a:lstStyle/>
          <a:p>
            <a:endParaRPr lang="nb-NO" dirty="0" smtClean="0"/>
          </a:p>
          <a:p>
            <a:r>
              <a:rPr lang="nb-NO" dirty="0" smtClean="0"/>
              <a:t>FOSS4G-NOR 17/9-2014</a:t>
            </a:r>
          </a:p>
          <a:p>
            <a:r>
              <a:rPr lang="nb-NO" dirty="0" smtClean="0"/>
              <a:t>Morten Aronsen, Knut Landmark, </a:t>
            </a:r>
            <a:r>
              <a:rPr lang="nb-NO" u="sng" dirty="0" smtClean="0"/>
              <a:t>Espen Messel</a:t>
            </a:r>
            <a:r>
              <a:rPr lang="nb-NO" dirty="0" smtClean="0"/>
              <a:t> og Atle Ommundsen</a:t>
            </a:r>
            <a:endParaRPr lang="nb-N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Sol og måne</a:t>
            </a:r>
            <a:endParaRPr lang="nb-NO" dirty="0"/>
          </a:p>
        </p:txBody>
      </p:sp>
      <p:pic>
        <p:nvPicPr>
          <p:cNvPr id="4" name="Plassholder for innhold 3" descr="sun_mo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87624" y="1196752"/>
            <a:ext cx="6480720" cy="4971187"/>
          </a:xfrm>
        </p:spPr>
      </p:pic>
    </p:spTree>
    <p:extLst>
      <p:ext uri="{BB962C8B-B14F-4D97-AF65-F5344CB8AC3E}">
        <p14:creationId xmlns:p14="http://schemas.microsoft.com/office/powerpoint/2010/main" val="362518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Lydhastighetsprofiler</a:t>
            </a:r>
            <a:endParaRPr lang="nb-NO" dirty="0"/>
          </a:p>
        </p:txBody>
      </p:sp>
      <p:pic>
        <p:nvPicPr>
          <p:cNvPr id="3" name="Bilde 2" descr="soundspe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1196752"/>
            <a:ext cx="6336704" cy="511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3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Meteogram</a:t>
            </a:r>
            <a:endParaRPr lang="nb-NO" dirty="0"/>
          </a:p>
        </p:txBody>
      </p:sp>
      <p:pic>
        <p:nvPicPr>
          <p:cNvPr id="4098" name="Picture 2" descr="\\metoc\d$\etc\services\tools\slideshow\slide\q54tvkcg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72816"/>
            <a:ext cx="8586193" cy="36724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494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nå?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Vi trenger analyser som krever at prosessene må kjøre lengre.</a:t>
            </a:r>
          </a:p>
          <a:p>
            <a:r>
              <a:rPr lang="nb-NO" dirty="0" smtClean="0"/>
              <a:t>«</a:t>
            </a:r>
            <a:r>
              <a:rPr lang="nb-NO" dirty="0" err="1" smtClean="0"/>
              <a:t>Stordata</a:t>
            </a:r>
            <a:r>
              <a:rPr lang="nb-NO" dirty="0" smtClean="0"/>
              <a:t>»</a:t>
            </a:r>
            <a:endParaRPr lang="nb-NO" dirty="0" smtClean="0"/>
          </a:p>
          <a:p>
            <a:r>
              <a:rPr lang="nb-NO" dirty="0" smtClean="0"/>
              <a:t>Mer komplekse analyser.</a:t>
            </a:r>
          </a:p>
          <a:p>
            <a:r>
              <a:rPr lang="nb-NO" dirty="0" smtClean="0"/>
              <a:t>Ønsker gjenbruk av kildekode fra tidligere applikasjoner.</a:t>
            </a:r>
          </a:p>
          <a:p>
            <a:endParaRPr lang="nb-NO" dirty="0"/>
          </a:p>
          <a:p>
            <a:r>
              <a:rPr lang="nb-NO" dirty="0" smtClean="0"/>
              <a:t>Ser mot OGC</a:t>
            </a:r>
          </a:p>
          <a:p>
            <a:pPr lvl="1"/>
            <a:r>
              <a:rPr lang="nb-NO" dirty="0" smtClean="0"/>
              <a:t>Kan vi bruke WPS</a:t>
            </a:r>
            <a:r>
              <a:rPr lang="nb-NO" dirty="0" smtClean="0"/>
              <a:t>?</a:t>
            </a:r>
          </a:p>
          <a:p>
            <a:pPr lvl="1"/>
            <a:r>
              <a:rPr lang="nb-NO" dirty="0" smtClean="0"/>
              <a:t>Passer i Forsvarets visjon om nettverkbaserte tjenester</a:t>
            </a:r>
          </a:p>
          <a:p>
            <a:pPr lvl="1"/>
            <a:r>
              <a:rPr lang="nb-NO" dirty="0" smtClean="0"/>
              <a:t>Få offentlige eksempler på </a:t>
            </a:r>
            <a:r>
              <a:rPr lang="nb-NO" dirty="0" smtClean="0"/>
              <a:t>tidkrevende </a:t>
            </a:r>
            <a:r>
              <a:rPr lang="nb-NO" dirty="0" smtClean="0"/>
              <a:t>analyser som </a:t>
            </a:r>
            <a:r>
              <a:rPr lang="nb-NO" dirty="0" smtClean="0"/>
              <a:t>WPS.</a:t>
            </a:r>
          </a:p>
          <a:p>
            <a:pPr marL="457200" lvl="1" indent="0">
              <a:buNone/>
            </a:pPr>
            <a:endParaRPr lang="nb-NO" dirty="0" smtClean="0"/>
          </a:p>
          <a:p>
            <a:pPr marL="457200" lvl="1" indent="0">
              <a:buNone/>
            </a:pPr>
            <a:r>
              <a:rPr lang="nb-NO" dirty="0"/>
              <a:t>	</a:t>
            </a:r>
            <a:r>
              <a:rPr lang="nb-NO" dirty="0" smtClean="0"/>
              <a:t>		Hvorfor </a:t>
            </a:r>
            <a:r>
              <a:rPr lang="nb-NO" dirty="0" smtClean="0"/>
              <a:t>ikke. Vi prøver </a:t>
            </a:r>
            <a:r>
              <a:rPr lang="nb-NO" dirty="0" smtClean="0"/>
              <a:t>dette </a:t>
            </a:r>
            <a:r>
              <a:rPr lang="nb-NO" dirty="0" smtClean="0"/>
              <a:t>ut.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8179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627784" y="3429000"/>
            <a:ext cx="4248472" cy="9361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Web Processing Service (WPS) </a:t>
            </a:r>
            <a:r>
              <a:rPr lang="nb-NO" dirty="0" smtClean="0"/>
              <a:t>(1)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b-NO" b="1" dirty="0" smtClean="0"/>
              <a:t>         Tjeneste</a:t>
            </a:r>
            <a:r>
              <a:rPr lang="nb-NO" dirty="0" smtClean="0"/>
              <a:t>:                            </a:t>
            </a:r>
            <a:r>
              <a:rPr lang="nb-NO" b="1" dirty="0" smtClean="0"/>
              <a:t>Interface</a:t>
            </a:r>
            <a:r>
              <a:rPr lang="nb-NO" dirty="0" smtClean="0"/>
              <a:t>:</a:t>
            </a:r>
          </a:p>
          <a:p>
            <a:pPr marL="0" indent="0" algn="ctr">
              <a:buNone/>
            </a:pPr>
            <a:endParaRPr lang="nb-NO" dirty="0"/>
          </a:p>
          <a:p>
            <a:pPr marL="0" indent="0" algn="ctr">
              <a:buNone/>
            </a:pPr>
            <a:r>
              <a:rPr lang="nb-NO" dirty="0" smtClean="0"/>
              <a:t>     Kartbilder                            WMS</a:t>
            </a:r>
          </a:p>
          <a:p>
            <a:pPr marL="0" indent="0" algn="ctr">
              <a:buNone/>
            </a:pPr>
            <a:endParaRPr lang="nb-NO" dirty="0"/>
          </a:p>
          <a:p>
            <a:pPr marL="0" indent="0" algn="ctr">
              <a:buNone/>
            </a:pPr>
            <a:r>
              <a:rPr lang="nb-NO" dirty="0" smtClean="0"/>
              <a:t>     Kartdata                              WFS</a:t>
            </a:r>
          </a:p>
          <a:p>
            <a:pPr marL="0" indent="0" algn="ctr">
              <a:buNone/>
            </a:pPr>
            <a:endParaRPr lang="nb-NO" dirty="0"/>
          </a:p>
          <a:p>
            <a:pPr marL="0" indent="0" algn="ctr">
              <a:buNone/>
            </a:pPr>
            <a:r>
              <a:rPr lang="nb-NO" dirty="0" smtClean="0"/>
              <a:t>     Tallknusing                          WPS</a:t>
            </a:r>
          </a:p>
          <a:p>
            <a:pPr marL="0" indent="0" algn="ctr">
              <a:buNone/>
            </a:pPr>
            <a:endParaRPr lang="nb-NO" dirty="0"/>
          </a:p>
          <a:p>
            <a:pPr marL="0" indent="0" algn="ctr">
              <a:buNone/>
            </a:pPr>
            <a:r>
              <a:rPr lang="nb-NO" dirty="0" smtClean="0"/>
              <a:t> </a:t>
            </a:r>
          </a:p>
          <a:p>
            <a:pPr marL="0" indent="0" algn="ctr">
              <a:buNone/>
            </a:pPr>
            <a:r>
              <a:rPr lang="nb-NO" dirty="0" smtClean="0"/>
              <a:t>     Standardisert og system</a:t>
            </a:r>
            <a:r>
              <a:rPr lang="nb-NO" dirty="0"/>
              <a:t>u</a:t>
            </a:r>
            <a:r>
              <a:rPr lang="nb-NO" dirty="0" smtClean="0"/>
              <a:t>avhengig grensesnitt for</a:t>
            </a:r>
          </a:p>
          <a:p>
            <a:pPr marL="0" indent="0" algn="ctr">
              <a:buNone/>
            </a:pPr>
            <a:r>
              <a:rPr lang="nb-NO" dirty="0" smtClean="0"/>
              <a:t>     beregningsorienterte tjenester over nettverk.</a:t>
            </a: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312042" y="2420888"/>
            <a:ext cx="1235340" cy="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312042" y="3143320"/>
            <a:ext cx="1235340" cy="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312042" y="3911950"/>
            <a:ext cx="1235340" cy="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Første test: </a:t>
            </a:r>
            <a:r>
              <a:rPr lang="nb-NO" dirty="0" smtClean="0"/>
              <a:t>”Line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sight</a:t>
            </a:r>
            <a:r>
              <a:rPr lang="nb-NO" dirty="0" smtClean="0"/>
              <a:t>” som WPS</a:t>
            </a:r>
            <a:endParaRPr lang="nb-NO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057" y="1484313"/>
            <a:ext cx="4749885" cy="4525962"/>
          </a:xfrm>
        </p:spPr>
      </p:pic>
      <p:sp>
        <p:nvSpPr>
          <p:cNvPr id="6" name="TextBox 5"/>
          <p:cNvSpPr txBox="1"/>
          <p:nvPr/>
        </p:nvSpPr>
        <p:spPr>
          <a:xfrm>
            <a:off x="2555776" y="609329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Gikk bra. Hva nå med tyngre analyser?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1309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Bakgrunn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Prosessering av stedfestet informasjon kan være regnekrevende</a:t>
            </a:r>
          </a:p>
          <a:p>
            <a:r>
              <a:rPr lang="nb-NO" dirty="0" smtClean="0"/>
              <a:t>Uutnyttet potensial for anvendelser av moderne fjernmålingsdata</a:t>
            </a:r>
          </a:p>
          <a:p>
            <a:r>
              <a:rPr lang="nb-NO" dirty="0" smtClean="0"/>
              <a:t>Raskt voksende datamateriale</a:t>
            </a:r>
          </a:p>
          <a:p>
            <a:r>
              <a:rPr lang="nb-NO" dirty="0" smtClean="0"/>
              <a:t>Forsvarets informasjonsinfrastruktur skal være </a:t>
            </a:r>
            <a:r>
              <a:rPr lang="nb-NO" i="1" dirty="0" smtClean="0"/>
              <a:t>tjenesteorientert</a:t>
            </a:r>
          </a:p>
          <a:p>
            <a:r>
              <a:rPr lang="nb-NO" dirty="0" smtClean="0"/>
              <a:t>Forsvarets IKT-kjernetjenester skal støtte OGC-protokoller </a:t>
            </a:r>
          </a:p>
          <a:p>
            <a:r>
              <a:rPr lang="nb-NO" dirty="0" smtClean="0"/>
              <a:t>Web Processing Service (WPS) er en OGC-standard for prosesseringstjenester</a:t>
            </a:r>
          </a:p>
        </p:txBody>
      </p:sp>
    </p:spTree>
    <p:extLst>
      <p:ext uri="{BB962C8B-B14F-4D97-AF65-F5344CB8AC3E}">
        <p14:creationId xmlns:p14="http://schemas.microsoft.com/office/powerpoint/2010/main" val="76171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i="1" dirty="0" smtClean="0"/>
              <a:t>Hvorfor?</a:t>
            </a:r>
            <a:br>
              <a:rPr lang="nb-NO" i="1" dirty="0" smtClean="0"/>
            </a:br>
            <a:r>
              <a:rPr lang="nb-NO" i="1" dirty="0" smtClean="0"/>
              <a:t>Prosessering</a:t>
            </a:r>
            <a:r>
              <a:rPr lang="nb-NO" dirty="0" smtClean="0"/>
              <a:t>: </a:t>
            </a:r>
            <a:br>
              <a:rPr lang="nb-NO" dirty="0" smtClean="0"/>
            </a:br>
            <a:r>
              <a:rPr lang="nb-NO" dirty="0" smtClean="0"/>
              <a:t>Ny og nyttig informasjon fra datasett/datastrøm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72816"/>
            <a:ext cx="8363272" cy="3240360"/>
          </a:xfrm>
        </p:spPr>
        <p:txBody>
          <a:bodyPr/>
          <a:lstStyle/>
          <a:p>
            <a:pPr marL="0" indent="0">
              <a:buNone/>
            </a:pPr>
            <a:r>
              <a:rPr lang="nb-NO" dirty="0" smtClean="0"/>
              <a:t>Tjenesteorientert dataprosessering i Forsvaret er aktuelt ved</a:t>
            </a:r>
          </a:p>
          <a:p>
            <a:r>
              <a:rPr lang="nb-NO" dirty="0" smtClean="0"/>
              <a:t>fusjon og integrasjon av data fra mange kilder</a:t>
            </a:r>
          </a:p>
          <a:p>
            <a:r>
              <a:rPr lang="nb-NO" dirty="0" smtClean="0"/>
              <a:t>analyser av (store) datasett som ikke kan distribueres vidt</a:t>
            </a:r>
          </a:p>
          <a:p>
            <a:r>
              <a:rPr lang="nb-NO" dirty="0"/>
              <a:t>r</a:t>
            </a:r>
            <a:r>
              <a:rPr lang="nb-NO" dirty="0" smtClean="0"/>
              <a:t>essurskrevende beregninger (maskinvare, vedlikehold, instruksjoner)</a:t>
            </a:r>
          </a:p>
          <a:p>
            <a:r>
              <a:rPr lang="nb-NO" dirty="0" smtClean="0"/>
              <a:t>analyser av dynamiske datasett (meteorologi, oseanografi, trafikk)</a:t>
            </a:r>
          </a:p>
          <a:p>
            <a:r>
              <a:rPr lang="nb-NO" dirty="0"/>
              <a:t>u</a:t>
            </a:r>
            <a:r>
              <a:rPr lang="nb-NO" dirty="0" smtClean="0"/>
              <a:t>tvikling med kort tidsramme (f.eks. foran øvelse)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85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Web Processing Service (WPS) (2)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2118221"/>
          </a:xfrm>
        </p:spPr>
        <p:txBody>
          <a:bodyPr/>
          <a:lstStyle/>
          <a:p>
            <a:r>
              <a:rPr lang="nb-NO" dirty="0" err="1" smtClean="0"/>
              <a:t>GetCapabilities</a:t>
            </a:r>
            <a:endParaRPr lang="nb-NO" dirty="0" smtClean="0"/>
          </a:p>
          <a:p>
            <a:r>
              <a:rPr lang="nb-NO" dirty="0" err="1" smtClean="0"/>
              <a:t>DescribeProcess</a:t>
            </a:r>
            <a:endParaRPr lang="nb-NO" dirty="0" smtClean="0"/>
          </a:p>
          <a:p>
            <a:r>
              <a:rPr lang="nb-NO" dirty="0" err="1" smtClean="0"/>
              <a:t>Execute</a:t>
            </a:r>
            <a:endParaRPr lang="nb-NO" dirty="0" smtClean="0"/>
          </a:p>
          <a:p>
            <a:endParaRPr lang="nb-NO" dirty="0"/>
          </a:p>
          <a:p>
            <a:pPr marL="0" indent="0">
              <a:buNone/>
            </a:pPr>
            <a:r>
              <a:rPr lang="nb-NO" dirty="0" smtClean="0"/>
              <a:t>(Sammenlign med </a:t>
            </a:r>
            <a:r>
              <a:rPr lang="nb-NO" dirty="0" err="1" smtClean="0"/>
              <a:t>GetCapabilities</a:t>
            </a:r>
            <a:r>
              <a:rPr lang="nb-NO" dirty="0" smtClean="0"/>
              <a:t>, </a:t>
            </a:r>
            <a:r>
              <a:rPr lang="nb-NO" dirty="0" err="1" smtClean="0"/>
              <a:t>DescribeLayer</a:t>
            </a:r>
            <a:r>
              <a:rPr lang="nb-NO" dirty="0" smtClean="0"/>
              <a:t> og </a:t>
            </a:r>
            <a:r>
              <a:rPr lang="nb-NO" dirty="0" err="1" smtClean="0"/>
              <a:t>GetMap</a:t>
            </a:r>
            <a:r>
              <a:rPr lang="nb-NO" dirty="0" smtClean="0"/>
              <a:t> i WMS)</a:t>
            </a:r>
            <a:endParaRPr lang="nb-NO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b-NO" dirty="0" smtClean="0"/>
              <a:t>Data</a:t>
            </a:r>
            <a:endParaRPr lang="nb-NO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1902197"/>
          </a:xfrm>
        </p:spPr>
        <p:txBody>
          <a:bodyPr/>
          <a:lstStyle/>
          <a:p>
            <a:r>
              <a:rPr lang="nb-NO" dirty="0" err="1" smtClean="0"/>
              <a:t>LiteralData</a:t>
            </a:r>
            <a:endParaRPr lang="nb-NO" dirty="0" smtClean="0"/>
          </a:p>
          <a:p>
            <a:r>
              <a:rPr lang="nb-NO" dirty="0" err="1" smtClean="0"/>
              <a:t>ComplexData</a:t>
            </a:r>
            <a:endParaRPr lang="nb-NO" dirty="0" smtClean="0"/>
          </a:p>
          <a:p>
            <a:r>
              <a:rPr lang="nb-NO" dirty="0" err="1" smtClean="0"/>
              <a:t>BoundingBox</a:t>
            </a:r>
            <a:endParaRPr lang="nb-NO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4797152"/>
            <a:ext cx="7962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Spesifiserer felles sett metadata for transaksjoner og hvordan inndata og </a:t>
            </a:r>
          </a:p>
          <a:p>
            <a:r>
              <a:rPr lang="nb-NO" dirty="0"/>
              <a:t> </a:t>
            </a:r>
            <a:r>
              <a:rPr lang="nb-NO" dirty="0" smtClean="0"/>
              <a:t>    </a:t>
            </a:r>
            <a:r>
              <a:rPr lang="nb-NO" dirty="0"/>
              <a:t>utdata </a:t>
            </a:r>
            <a:r>
              <a:rPr lang="nb-NO" dirty="0" smtClean="0"/>
              <a:t>kan transporteres og omsluttes av metadata i XML-format</a:t>
            </a:r>
            <a:endParaRPr lang="nb-NO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5589240"/>
            <a:ext cx="598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Kan implementeres med HTTP som transportprotokoll</a:t>
            </a:r>
          </a:p>
        </p:txBody>
      </p:sp>
    </p:spTree>
    <p:extLst>
      <p:ext uri="{BB962C8B-B14F-4D97-AF65-F5344CB8AC3E}">
        <p14:creationId xmlns:p14="http://schemas.microsoft.com/office/powerpoint/2010/main" val="62638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162171" y="1426058"/>
            <a:ext cx="3414804" cy="775799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Web Processing Service (WPS): Prinsipper</a:t>
            </a:r>
            <a:endParaRPr lang="nb-NO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54262" y="2564904"/>
            <a:ext cx="4278177" cy="33123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03C6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 baseline="0">
                <a:solidFill>
                  <a:srgbClr val="003C69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03C69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 baseline="0">
                <a:solidFill>
                  <a:srgbClr val="003C69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rgbClr val="003C69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 smtClean="0"/>
              <a:t>Asynkrone operasjoner</a:t>
            </a:r>
          </a:p>
          <a:p>
            <a:r>
              <a:rPr lang="nb-NO" dirty="0" smtClean="0"/>
              <a:t>Fremdriftsmeldinger (status)</a:t>
            </a:r>
          </a:p>
          <a:p>
            <a:r>
              <a:rPr lang="nb-NO" dirty="0" smtClean="0"/>
              <a:t>Lagre utdata som tilgjengelig </a:t>
            </a:r>
            <a:r>
              <a:rPr lang="nb-NO" dirty="0" err="1" smtClean="0"/>
              <a:t>vevressurs</a:t>
            </a:r>
            <a:endParaRPr lang="nb-NO" dirty="0" smtClean="0"/>
          </a:p>
          <a:p>
            <a:r>
              <a:rPr lang="nb-NO" dirty="0" smtClean="0"/>
              <a:t>Inndata via URI fra klienten</a:t>
            </a:r>
          </a:p>
          <a:p>
            <a:r>
              <a:rPr lang="nb-NO" dirty="0" smtClean="0"/>
              <a:t>Inndata fra andre WPS-er (kjeding)</a:t>
            </a:r>
          </a:p>
          <a:p>
            <a:r>
              <a:rPr lang="nb-NO" dirty="0" smtClean="0"/>
              <a:t>Vilkårlig MIME-format direkte eller med metadata</a:t>
            </a:r>
          </a:p>
          <a:p>
            <a:r>
              <a:rPr lang="nb-NO" dirty="0" smtClean="0"/>
              <a:t>Standardiserte feilmeldinger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2829" y="2564904"/>
            <a:ext cx="3695236" cy="34563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03C6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 baseline="0">
                <a:solidFill>
                  <a:srgbClr val="003C69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03C69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 baseline="0">
                <a:solidFill>
                  <a:srgbClr val="003C69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rgbClr val="003C69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 smtClean="0"/>
              <a:t>Abstraksjon</a:t>
            </a:r>
          </a:p>
          <a:p>
            <a:r>
              <a:rPr lang="nb-NO" dirty="0" smtClean="0"/>
              <a:t>Meldingsutveksling</a:t>
            </a:r>
          </a:p>
          <a:p>
            <a:r>
              <a:rPr lang="nb-NO" dirty="0" smtClean="0"/>
              <a:t>Publisering</a:t>
            </a:r>
          </a:p>
          <a:p>
            <a:r>
              <a:rPr lang="nb-NO" dirty="0" smtClean="0"/>
              <a:t>Granulær vekselvirkning</a:t>
            </a:r>
          </a:p>
          <a:p>
            <a:r>
              <a:rPr lang="nb-NO" dirty="0" smtClean="0"/>
              <a:t>Nettverksorientering</a:t>
            </a:r>
          </a:p>
          <a:p>
            <a:r>
              <a:rPr lang="nb-NO" dirty="0" smtClean="0"/>
              <a:t>Plattformuavhengighet</a:t>
            </a:r>
          </a:p>
          <a:p>
            <a:r>
              <a:rPr lang="nb-NO" dirty="0" smtClean="0"/>
              <a:t>Uavhengighet og autonomi</a:t>
            </a:r>
          </a:p>
          <a:p>
            <a:r>
              <a:rPr lang="nb-NO" dirty="0" smtClean="0"/>
              <a:t>Kjeding av tjenester</a:t>
            </a:r>
          </a:p>
          <a:p>
            <a:r>
              <a:rPr lang="nb-NO" dirty="0" smtClean="0"/>
              <a:t>Gjenbruk</a:t>
            </a:r>
          </a:p>
          <a:p>
            <a:r>
              <a:rPr lang="nb-NO" dirty="0" smtClean="0"/>
              <a:t>Minimal tilstandsbevarelse</a:t>
            </a:r>
            <a:endParaRPr lang="nb-NO" dirty="0"/>
          </a:p>
        </p:txBody>
      </p:sp>
      <p:sp>
        <p:nvSpPr>
          <p:cNvPr id="7" name="Oval 6"/>
          <p:cNvSpPr/>
          <p:nvPr/>
        </p:nvSpPr>
        <p:spPr>
          <a:xfrm>
            <a:off x="519032" y="1459045"/>
            <a:ext cx="3070306" cy="705272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xtBox 5"/>
          <p:cNvSpPr txBox="1"/>
          <p:nvPr/>
        </p:nvSpPr>
        <p:spPr>
          <a:xfrm>
            <a:off x="696345" y="1580849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/>
              <a:t>Tjenesteorientering                </a:t>
            </a:r>
            <a:endParaRPr lang="nb-NO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723863" y="1580849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 smtClean="0"/>
              <a:t>+</a:t>
            </a:r>
            <a:endParaRPr lang="nb-NO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380785" y="1557944"/>
            <a:ext cx="3098926" cy="419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 smtClean="0"/>
              <a:t>Spesielle tilpasninger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316245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467544" y="485800"/>
            <a:ext cx="756084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nb-NO" sz="2800" b="1" dirty="0">
                <a:latin typeface="Arial" charset="0"/>
              </a:rPr>
              <a:t>Forsvarets </a:t>
            </a:r>
            <a:endParaRPr lang="nb-NO" sz="2800" b="1" dirty="0" smtClean="0">
              <a:latin typeface="Arial" charset="0"/>
            </a:endParaRPr>
          </a:p>
          <a:p>
            <a:r>
              <a:rPr lang="nb-NO" sz="2800" b="1" dirty="0" smtClean="0">
                <a:latin typeface="Arial" charset="0"/>
              </a:rPr>
              <a:t>forskningsinstitutt</a:t>
            </a:r>
            <a:endParaRPr lang="en-GB" sz="2800" b="1" dirty="0">
              <a:latin typeface="Arial" charset="0"/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323528" y="2060848"/>
            <a:ext cx="4176464" cy="355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tabLst>
                <a:tab pos="176213" algn="l"/>
              </a:tabLst>
            </a:pPr>
            <a:r>
              <a:rPr lang="nb-NO" dirty="0">
                <a:latin typeface="Arial" charset="0"/>
              </a:rPr>
              <a:t> 	Etablert </a:t>
            </a:r>
            <a:r>
              <a:rPr lang="nb-NO" dirty="0" smtClean="0">
                <a:latin typeface="Arial" charset="0"/>
              </a:rPr>
              <a:t>1946</a:t>
            </a:r>
            <a:br>
              <a:rPr lang="nb-NO" dirty="0" smtClean="0">
                <a:latin typeface="Arial" charset="0"/>
              </a:rPr>
            </a:br>
            <a:endParaRPr lang="nb-NO" dirty="0">
              <a:latin typeface="Arial" charset="0"/>
            </a:endParaRPr>
          </a:p>
          <a:p>
            <a:pPr>
              <a:spcBef>
                <a:spcPct val="50000"/>
              </a:spcBef>
              <a:buFontTx/>
              <a:buChar char="•"/>
              <a:tabLst>
                <a:tab pos="176213" algn="l"/>
              </a:tabLst>
            </a:pPr>
            <a:r>
              <a:rPr lang="nb-NO" dirty="0">
                <a:latin typeface="Arial" charset="0"/>
              </a:rPr>
              <a:t> 	</a:t>
            </a:r>
            <a:r>
              <a:rPr lang="nb-NO" dirty="0" smtClean="0">
                <a:latin typeface="Arial" charset="0"/>
              </a:rPr>
              <a:t>720 </a:t>
            </a:r>
            <a:r>
              <a:rPr lang="nb-NO" dirty="0">
                <a:latin typeface="Arial" charset="0"/>
              </a:rPr>
              <a:t>ansatte (alle sivile med </a:t>
            </a:r>
            <a:r>
              <a:rPr lang="nb-NO" dirty="0" smtClean="0">
                <a:latin typeface="Arial" charset="0"/>
              </a:rPr>
              <a:t/>
            </a:r>
            <a:br>
              <a:rPr lang="nb-NO" dirty="0" smtClean="0">
                <a:latin typeface="Arial" charset="0"/>
              </a:rPr>
            </a:br>
            <a:r>
              <a:rPr lang="nb-NO" dirty="0" smtClean="0">
                <a:latin typeface="Arial" charset="0"/>
              </a:rPr>
              <a:t>   unntak av tre </a:t>
            </a:r>
            <a:r>
              <a:rPr lang="nb-NO" dirty="0">
                <a:latin typeface="Arial" charset="0"/>
              </a:rPr>
              <a:t>offiserer</a:t>
            </a:r>
            <a:r>
              <a:rPr lang="nb-NO" dirty="0" smtClean="0">
                <a:latin typeface="Arial" charset="0"/>
              </a:rPr>
              <a:t>)</a:t>
            </a:r>
            <a:br>
              <a:rPr lang="nb-NO" dirty="0" smtClean="0">
                <a:latin typeface="Arial" charset="0"/>
              </a:rPr>
            </a:br>
            <a:endParaRPr lang="nb-NO" dirty="0">
              <a:latin typeface="Arial" charset="0"/>
            </a:endParaRPr>
          </a:p>
          <a:p>
            <a:pPr>
              <a:spcBef>
                <a:spcPct val="50000"/>
              </a:spcBef>
              <a:buFontTx/>
              <a:buChar char="•"/>
              <a:tabLst>
                <a:tab pos="176213" algn="l"/>
              </a:tabLst>
            </a:pPr>
            <a:r>
              <a:rPr lang="nb-NO" dirty="0">
                <a:latin typeface="Arial" charset="0"/>
              </a:rPr>
              <a:t>  </a:t>
            </a:r>
            <a:r>
              <a:rPr lang="nb-NO" dirty="0" smtClean="0">
                <a:latin typeface="Arial" charset="0"/>
              </a:rPr>
              <a:t>Norges viktigste forsknings-</a:t>
            </a:r>
            <a:br>
              <a:rPr lang="nb-NO" dirty="0" smtClean="0">
                <a:latin typeface="Arial" charset="0"/>
              </a:rPr>
            </a:br>
            <a:r>
              <a:rPr lang="nb-NO" dirty="0" smtClean="0">
                <a:latin typeface="Arial" charset="0"/>
              </a:rPr>
              <a:t>   institusjon innen </a:t>
            </a:r>
            <a:r>
              <a:rPr lang="nb-NO" dirty="0">
                <a:latin typeface="Arial" charset="0"/>
              </a:rPr>
              <a:t>forsvarsrelatert </a:t>
            </a:r>
            <a:r>
              <a:rPr lang="nb-NO" dirty="0" smtClean="0">
                <a:latin typeface="Arial" charset="0"/>
              </a:rPr>
              <a:t> </a:t>
            </a:r>
            <a:br>
              <a:rPr lang="nb-NO" dirty="0" smtClean="0">
                <a:latin typeface="Arial" charset="0"/>
              </a:rPr>
            </a:br>
            <a:r>
              <a:rPr lang="nb-NO" dirty="0" smtClean="0">
                <a:latin typeface="Arial" charset="0"/>
              </a:rPr>
              <a:t>   FoU</a:t>
            </a:r>
          </a:p>
          <a:p>
            <a:pPr>
              <a:spcBef>
                <a:spcPct val="50000"/>
              </a:spcBef>
              <a:buFontTx/>
              <a:buChar char="•"/>
              <a:tabLst>
                <a:tab pos="176213" algn="l"/>
              </a:tabLst>
            </a:pPr>
            <a:r>
              <a:rPr lang="nb-NO" dirty="0" smtClean="0">
                <a:latin typeface="Arial" charset="0"/>
              </a:rPr>
              <a:t> Prosjektorganisert, ~ 150 pågående prosjekter</a:t>
            </a:r>
            <a:br>
              <a:rPr lang="nb-NO" dirty="0" smtClean="0">
                <a:latin typeface="Arial" charset="0"/>
              </a:rPr>
            </a:br>
            <a:endParaRPr lang="en-GB" dirty="0">
              <a:latin typeface="Arial" charset="0"/>
            </a:endParaRPr>
          </a:p>
        </p:txBody>
      </p:sp>
      <p:pic>
        <p:nvPicPr>
          <p:cNvPr id="7" name="Bilde 6" descr="HU Sverdrup II. 2_speilvendt_OK_S.jpg"/>
          <p:cNvPicPr>
            <a:picLocks noChangeAspect="1"/>
          </p:cNvPicPr>
          <p:nvPr/>
        </p:nvPicPr>
        <p:blipFill>
          <a:blip r:embed="rId3" cstate="print"/>
          <a:srcRect t="19970" b="10137"/>
          <a:stretch>
            <a:fillRect/>
          </a:stretch>
        </p:blipFill>
        <p:spPr>
          <a:xfrm>
            <a:off x="4788024" y="4293096"/>
            <a:ext cx="4086000" cy="2016224"/>
          </a:xfrm>
          <a:prstGeom prst="rect">
            <a:avLst/>
          </a:prstGeom>
        </p:spPr>
      </p:pic>
      <p:pic>
        <p:nvPicPr>
          <p:cNvPr id="8" name="Bilde 7" descr="DSC_7318_fix_S.jpg"/>
          <p:cNvPicPr>
            <a:picLocks noChangeAspect="1"/>
          </p:cNvPicPr>
          <p:nvPr/>
        </p:nvPicPr>
        <p:blipFill>
          <a:blip r:embed="rId4" cstate="print"/>
          <a:srcRect t="15853" b="26019"/>
          <a:stretch>
            <a:fillRect/>
          </a:stretch>
        </p:blipFill>
        <p:spPr>
          <a:xfrm>
            <a:off x="4788024" y="2492896"/>
            <a:ext cx="4086000" cy="1584176"/>
          </a:xfrm>
          <a:prstGeom prst="rect">
            <a:avLst/>
          </a:prstGeom>
        </p:spPr>
      </p:pic>
      <p:pic>
        <p:nvPicPr>
          <p:cNvPr id="9" name="Bilde 8" descr="DSC_9529_fix_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88024" y="242044"/>
            <a:ext cx="4086000" cy="203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1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ZOO WPS Platform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96" y="1124744"/>
            <a:ext cx="8229600" cy="4525963"/>
          </a:xfrm>
        </p:spPr>
        <p:txBody>
          <a:bodyPr/>
          <a:lstStyle/>
          <a:p>
            <a:r>
              <a:rPr lang="nb-NO" dirty="0" smtClean="0"/>
              <a:t>Åpen implementasjon av WPS</a:t>
            </a:r>
          </a:p>
          <a:p>
            <a:r>
              <a:rPr lang="nb-NO" dirty="0" smtClean="0"/>
              <a:t>Kjerne skrevet i C</a:t>
            </a:r>
          </a:p>
          <a:p>
            <a:r>
              <a:rPr lang="nb-NO" dirty="0" smtClean="0"/>
              <a:t>CGI-program – Kalles av vevtjener (Apache e.l.)</a:t>
            </a:r>
          </a:p>
          <a:p>
            <a:r>
              <a:rPr lang="nb-NO" dirty="0" smtClean="0"/>
              <a:t>JavaScript API (</a:t>
            </a:r>
            <a:r>
              <a:rPr lang="nb-NO" i="1" dirty="0" smtClean="0"/>
              <a:t>server side</a:t>
            </a:r>
            <a:r>
              <a:rPr lang="nb-NO" dirty="0" smtClean="0"/>
              <a:t>) for kjeding av tjenester mm.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08920"/>
            <a:ext cx="4824536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02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http://zoo-project.org/</a:t>
            </a:r>
            <a:endParaRPr lang="nb-NO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3120" y="1339015"/>
            <a:ext cx="5447191" cy="467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46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ZOO: Erfaringer</a:t>
            </a:r>
            <a:endParaRPr lang="nb-NO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95536" y="2492896"/>
            <a:ext cx="4038600" cy="3196952"/>
          </a:xfrm>
        </p:spPr>
        <p:txBody>
          <a:bodyPr/>
          <a:lstStyle/>
          <a:p>
            <a:r>
              <a:rPr lang="nb-NO" dirty="0" smtClean="0"/>
              <a:t>Direkte støtte for flere språk (C/C++, JavaScript, PHP, Python)</a:t>
            </a:r>
          </a:p>
          <a:p>
            <a:r>
              <a:rPr lang="nb-NO" dirty="0" smtClean="0"/>
              <a:t>Mange (enkle) eksempler</a:t>
            </a:r>
          </a:p>
          <a:p>
            <a:r>
              <a:rPr lang="nb-NO" dirty="0" smtClean="0"/>
              <a:t>God dialog med utviklerne</a:t>
            </a:r>
            <a:endParaRPr lang="nb-NO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4644008" y="2492896"/>
            <a:ext cx="4038600" cy="3196952"/>
          </a:xfrm>
        </p:spPr>
        <p:txBody>
          <a:bodyPr/>
          <a:lstStyle/>
          <a:p>
            <a:r>
              <a:rPr lang="nb-NO" dirty="0" smtClean="0"/>
              <a:t>Ikke full støtte for SOAP/WSDL</a:t>
            </a:r>
          </a:p>
          <a:p>
            <a:r>
              <a:rPr lang="nb-NO" dirty="0" smtClean="0"/>
              <a:t>Ikke grundig nok testet</a:t>
            </a:r>
          </a:p>
          <a:p>
            <a:r>
              <a:rPr lang="nb-NO" dirty="0" smtClean="0"/>
              <a:t>Mange feil i Windows-versjon (bedre nå)</a:t>
            </a:r>
          </a:p>
          <a:p>
            <a:r>
              <a:rPr lang="nb-NO" dirty="0" smtClean="0"/>
              <a:t>Begrensninger på bruk av HTTP POST i Windows-versjon</a:t>
            </a:r>
            <a:endParaRPr lang="nb-NO" dirty="0"/>
          </a:p>
        </p:txBody>
      </p:sp>
      <p:sp>
        <p:nvSpPr>
          <p:cNvPr id="9" name="Plus 8"/>
          <p:cNvSpPr/>
          <p:nvPr/>
        </p:nvSpPr>
        <p:spPr>
          <a:xfrm>
            <a:off x="1835696" y="1491430"/>
            <a:ext cx="720000" cy="720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Minus 9"/>
          <p:cNvSpPr/>
          <p:nvPr/>
        </p:nvSpPr>
        <p:spPr>
          <a:xfrm>
            <a:off x="6584760" y="1491430"/>
            <a:ext cx="720000" cy="72000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55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esa.int/var/esa/storage/images/esa_multimedia/images/2010/06/norway_s_ais_satellite_aissat-1/9952626-2-eng-GB/Norway_s_AIS_satellite_AISSat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772816"/>
            <a:ext cx="2304256" cy="208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Sensordata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/>
              <a:t>Automatic </a:t>
            </a:r>
            <a:r>
              <a:rPr lang="nb-NO" dirty="0" err="1"/>
              <a:t>Identification</a:t>
            </a:r>
            <a:r>
              <a:rPr lang="nb-NO" dirty="0"/>
              <a:t> System ( AIS )</a:t>
            </a:r>
            <a:endParaRPr lang="nb-NO" dirty="0" smtClean="0"/>
          </a:p>
          <a:p>
            <a:pPr lvl="1"/>
            <a:r>
              <a:rPr lang="nb-NO" dirty="0"/>
              <a:t>E</a:t>
            </a:r>
            <a:r>
              <a:rPr lang="nb-NO" dirty="0" smtClean="0"/>
              <a:t>t </a:t>
            </a:r>
            <a:r>
              <a:rPr lang="nb-NO" dirty="0"/>
              <a:t>anti kollisjonssystem innført av IMO i 2004. </a:t>
            </a:r>
            <a:r>
              <a:rPr lang="nb-NO" dirty="0" smtClean="0"/>
              <a:t>AIS-signalene</a:t>
            </a:r>
            <a:r>
              <a:rPr lang="nb-NO" dirty="0"/>
              <a:t>, som sendes flere ganger i minuttet, identifiserer fartøyet og gir informasjon om </a:t>
            </a:r>
            <a:r>
              <a:rPr lang="nb-NO" dirty="0" smtClean="0"/>
              <a:t>posisjon, kurs </a:t>
            </a:r>
            <a:r>
              <a:rPr lang="nb-NO" dirty="0"/>
              <a:t>og hastighet mm. </a:t>
            </a:r>
            <a:endParaRPr lang="nb-NO" dirty="0" smtClean="0"/>
          </a:p>
          <a:p>
            <a:r>
              <a:rPr lang="nb-NO" dirty="0" smtClean="0"/>
              <a:t>AISSat-1 </a:t>
            </a:r>
            <a:r>
              <a:rPr lang="nb-NO" dirty="0"/>
              <a:t>og AISSat-2</a:t>
            </a:r>
            <a:endParaRPr lang="nb-NO" dirty="0" smtClean="0"/>
          </a:p>
          <a:p>
            <a:pPr lvl="1"/>
            <a:r>
              <a:rPr lang="nb-NO" dirty="0" smtClean="0"/>
              <a:t>Norske AIS-satellitter i polare baner. Et </a:t>
            </a:r>
            <a:r>
              <a:rPr lang="nb-NO" dirty="0"/>
              <a:t>samarbeid mellom </a:t>
            </a:r>
            <a:endParaRPr lang="nb-NO" dirty="0" smtClean="0"/>
          </a:p>
          <a:p>
            <a:pPr lvl="1"/>
            <a:r>
              <a:rPr lang="nb-NO" dirty="0" smtClean="0"/>
              <a:t>Kystverket</a:t>
            </a:r>
            <a:r>
              <a:rPr lang="nb-NO" dirty="0"/>
              <a:t>, Norsk Romsenter, </a:t>
            </a:r>
            <a:r>
              <a:rPr lang="nb-NO" dirty="0" smtClean="0"/>
              <a:t>Kongsberg </a:t>
            </a:r>
            <a:r>
              <a:rPr lang="nb-NO" dirty="0" err="1" smtClean="0"/>
              <a:t>Seatex</a:t>
            </a:r>
            <a:r>
              <a:rPr lang="nb-NO" dirty="0" smtClean="0"/>
              <a:t> </a:t>
            </a:r>
            <a:r>
              <a:rPr lang="nb-NO" dirty="0"/>
              <a:t>og </a:t>
            </a:r>
            <a:r>
              <a:rPr lang="nb-NO" dirty="0" smtClean="0"/>
              <a:t>FFI</a:t>
            </a:r>
            <a:r>
              <a:rPr lang="nb-NO" dirty="0"/>
              <a:t>.</a:t>
            </a:r>
            <a:endParaRPr lang="nb-NO" dirty="0" smtClean="0"/>
          </a:p>
          <a:p>
            <a:r>
              <a:rPr lang="nb-NO" dirty="0"/>
              <a:t>Long Range </a:t>
            </a:r>
            <a:r>
              <a:rPr lang="nb-NO" dirty="0" err="1"/>
              <a:t>Identification</a:t>
            </a:r>
            <a:r>
              <a:rPr lang="nb-NO" dirty="0"/>
              <a:t> and </a:t>
            </a:r>
            <a:r>
              <a:rPr lang="nb-NO" dirty="0" err="1"/>
              <a:t>Tracking</a:t>
            </a:r>
            <a:r>
              <a:rPr lang="nb-NO" dirty="0"/>
              <a:t> ( LRIT )</a:t>
            </a:r>
            <a:endParaRPr lang="nb-NO" dirty="0" smtClean="0"/>
          </a:p>
          <a:p>
            <a:pPr lvl="1"/>
            <a:r>
              <a:rPr lang="nb-NO" dirty="0" smtClean="0"/>
              <a:t>Et </a:t>
            </a:r>
            <a:r>
              <a:rPr lang="nb-NO" dirty="0"/>
              <a:t>satellittbasert system innført av IMO i 2006. Skipets posisjon må oppdateres </a:t>
            </a:r>
            <a:r>
              <a:rPr lang="nb-NO" dirty="0" smtClean="0"/>
              <a:t>minimum </a:t>
            </a:r>
            <a:r>
              <a:rPr lang="nb-NO" dirty="0"/>
              <a:t>hver sjette time.</a:t>
            </a:r>
            <a:endParaRPr lang="nb-NO" dirty="0" smtClean="0"/>
          </a:p>
          <a:p>
            <a:r>
              <a:rPr lang="nb-NO" dirty="0" err="1"/>
              <a:t>Vessel</a:t>
            </a:r>
            <a:r>
              <a:rPr lang="nb-NO" dirty="0"/>
              <a:t> </a:t>
            </a:r>
            <a:r>
              <a:rPr lang="nb-NO" dirty="0" err="1"/>
              <a:t>Monitoring</a:t>
            </a:r>
            <a:r>
              <a:rPr lang="nb-NO" dirty="0"/>
              <a:t> System (VMS)</a:t>
            </a:r>
            <a:endParaRPr lang="nb-NO" dirty="0" smtClean="0"/>
          </a:p>
          <a:p>
            <a:pPr lvl="1"/>
            <a:r>
              <a:rPr lang="nb-NO" dirty="0"/>
              <a:t>Alle fiskefartøyer større enn 15 meter 3 som skal fiske i norsk sone er </a:t>
            </a:r>
            <a:r>
              <a:rPr lang="nb-NO" dirty="0" smtClean="0"/>
              <a:t>pålagt å </a:t>
            </a:r>
            <a:r>
              <a:rPr lang="nb-NO" dirty="0"/>
              <a:t>ha installert </a:t>
            </a:r>
            <a:r>
              <a:rPr lang="nb-NO" dirty="0" smtClean="0"/>
              <a:t>satellittsporing</a:t>
            </a:r>
            <a:r>
              <a:rPr lang="nb-NO" dirty="0"/>
              <a:t>. VMS rapporterer posisjon, fart og kurs hver time, uansett hvor fartøyet befinner seg.</a:t>
            </a:r>
            <a:endParaRPr lang="nb-NO" dirty="0" smtClean="0"/>
          </a:p>
          <a:p>
            <a:r>
              <a:rPr lang="nb-NO" dirty="0"/>
              <a:t>Syntetisk Apertur-Radar (SAR)</a:t>
            </a:r>
          </a:p>
        </p:txBody>
      </p:sp>
    </p:spTree>
    <p:extLst>
      <p:ext uri="{BB962C8B-B14F-4D97-AF65-F5344CB8AC3E}">
        <p14:creationId xmlns:p14="http://schemas.microsoft.com/office/powerpoint/2010/main" val="289752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Syntetisk Apertur-Radar (SAR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3074" name="Picture 2" descr="\\ffi.no\grupper\1215-GEOMETOC\WPS\Rapporter\figurer\sarimage_ne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82" y="1484313"/>
            <a:ext cx="7114836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lassholder for innhold 3" descr="mht-ksat.png"/>
          <p:cNvPicPr>
            <a:picLocks noGrp="1"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3008" y="1484784"/>
            <a:ext cx="7117981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2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Eksempel: </a:t>
            </a:r>
            <a:br>
              <a:rPr lang="nb-NO" dirty="0" smtClean="0"/>
            </a:br>
            <a:r>
              <a:rPr lang="nb-NO" dirty="0" smtClean="0"/>
              <a:t>Prosessen fra posisjoner til identifiserte skip</a:t>
            </a:r>
            <a:endParaRPr lang="nb-NO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907690"/>
              </p:ext>
            </p:extLst>
          </p:nvPr>
        </p:nvGraphicFramePr>
        <p:xfrm>
          <a:off x="457200" y="1484313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455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 smtClean="0"/>
              <a:t>Skipsidentifikasjonseksempel</a:t>
            </a:r>
            <a:endParaRPr lang="nb-NO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400" dirty="0"/>
              <a:t>Utprøving av WPS i satellittbasert </a:t>
            </a:r>
            <a:r>
              <a:rPr lang="nb-NO" sz="2400" dirty="0" smtClean="0"/>
              <a:t>fartøysporing</a:t>
            </a:r>
          </a:p>
          <a:p>
            <a:endParaRPr lang="nb-NO" sz="2400" dirty="0" smtClean="0"/>
          </a:p>
          <a:p>
            <a:r>
              <a:rPr lang="nb-NO" sz="2400" dirty="0"/>
              <a:t>Samarbeid mellom Kongsberg </a:t>
            </a:r>
            <a:r>
              <a:rPr lang="nb-NO" sz="2400" dirty="0" err="1"/>
              <a:t>Satellite</a:t>
            </a:r>
            <a:r>
              <a:rPr lang="nb-NO" sz="2400" dirty="0"/>
              <a:t> Services (</a:t>
            </a:r>
            <a:r>
              <a:rPr lang="nb-NO" sz="2400" dirty="0" err="1"/>
              <a:t>KSat</a:t>
            </a:r>
            <a:r>
              <a:rPr lang="nb-NO" sz="2400" dirty="0" smtClean="0"/>
              <a:t>), </a:t>
            </a:r>
            <a:r>
              <a:rPr lang="nb-NO" sz="2400" dirty="0"/>
              <a:t>FFI (Satellitt) og FFI (Maritim overvåking), støttet av Norsk Romsenter</a:t>
            </a:r>
          </a:p>
          <a:p>
            <a:pPr marL="0" indent="0">
              <a:buNone/>
            </a:pPr>
            <a:endParaRPr lang="nb-NO" sz="2400" dirty="0"/>
          </a:p>
          <a:p>
            <a:r>
              <a:rPr lang="nb-NO" sz="2400" dirty="0" smtClean="0"/>
              <a:t>SAR-bilde rundt Svalbard</a:t>
            </a:r>
          </a:p>
          <a:p>
            <a:pPr lvl="1"/>
            <a:r>
              <a:rPr lang="nb-NO" sz="2000" dirty="0" smtClean="0"/>
              <a:t>2014-06-20 05:37</a:t>
            </a:r>
          </a:p>
          <a:p>
            <a:pPr lvl="1"/>
            <a:r>
              <a:rPr lang="nb-NO" sz="2000" dirty="0" smtClean="0"/>
              <a:t>26 detekterte skip fra KSAT</a:t>
            </a:r>
          </a:p>
          <a:p>
            <a:pPr lvl="1"/>
            <a:r>
              <a:rPr lang="nb-NO" sz="2000" dirty="0" smtClean="0"/>
              <a:t>Vi har </a:t>
            </a:r>
            <a:r>
              <a:rPr lang="nb-NO" sz="2000" dirty="0" err="1" smtClean="0"/>
              <a:t>sensordata</a:t>
            </a:r>
            <a:r>
              <a:rPr lang="nb-NO" sz="2000" dirty="0" smtClean="0"/>
              <a:t> fra over 50 skip i området</a:t>
            </a:r>
          </a:p>
        </p:txBody>
      </p:sp>
    </p:spTree>
    <p:extLst>
      <p:ext uri="{BB962C8B-B14F-4D97-AF65-F5344CB8AC3E}">
        <p14:creationId xmlns:p14="http://schemas.microsoft.com/office/powerpoint/2010/main" val="155001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Dataflyt</a:t>
            </a:r>
            <a:endParaRPr lang="nb-NO" dirty="0"/>
          </a:p>
        </p:txBody>
      </p:sp>
      <p:pic>
        <p:nvPicPr>
          <p:cNvPr id="2050" name="Picture 2" descr="\\ffi.no\grupper\1215-GEOMETOC\WPS\Rapporter\WPS_MHT\include\Tegning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30" y="1484313"/>
            <a:ext cx="7026939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07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 smtClean="0"/>
              <a:t>Skipsposisjoner leveres fra KSAT </a:t>
            </a:r>
            <a:endParaRPr lang="nb-NO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283" y="1484313"/>
            <a:ext cx="4625433" cy="4525962"/>
          </a:xfrm>
        </p:spPr>
      </p:pic>
    </p:spTree>
    <p:extLst>
      <p:ext uri="{BB962C8B-B14F-4D97-AF65-F5344CB8AC3E}">
        <p14:creationId xmlns:p14="http://schemas.microsoft.com/office/powerpoint/2010/main" val="31785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 smtClean="0"/>
              <a:t>Resultater etter MHT</a:t>
            </a:r>
            <a:endParaRPr lang="nb-NO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283" y="1484313"/>
            <a:ext cx="4625433" cy="4525962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800" y="1483200"/>
            <a:ext cx="4625433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6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304056"/>
            <a:ext cx="4114800" cy="5822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i="1" dirty="0" smtClean="0"/>
              <a:t>Hvorfor?</a:t>
            </a:r>
          </a:p>
          <a:p>
            <a:pPr marL="0" indent="0">
              <a:buNone/>
            </a:pPr>
            <a:endParaRPr lang="nb-NO" i="1" dirty="0"/>
          </a:p>
          <a:p>
            <a:pPr marL="0" indent="0">
              <a:buNone/>
            </a:pPr>
            <a:r>
              <a:rPr lang="en-US" i="1" dirty="0" smtClean="0">
                <a:solidFill>
                  <a:schemeClr val="tx1"/>
                </a:solidFill>
              </a:rPr>
              <a:t>”</a:t>
            </a:r>
            <a:r>
              <a:rPr lang="nb-NO" i="1" dirty="0" smtClean="0"/>
              <a:t>.. </a:t>
            </a:r>
            <a:r>
              <a:rPr lang="nb-NO" i="1" dirty="0"/>
              <a:t>detektere og forstå aktiviteter og hendelser i det maritime domenet, som kan påvirke trygghet (</a:t>
            </a:r>
            <a:r>
              <a:rPr lang="nb-NO" i="1" dirty="0" err="1"/>
              <a:t>safety</a:t>
            </a:r>
            <a:r>
              <a:rPr lang="nb-NO" i="1" dirty="0"/>
              <a:t>), sikkerhet (</a:t>
            </a:r>
            <a:r>
              <a:rPr lang="nb-NO" i="1" dirty="0" err="1"/>
              <a:t>security</a:t>
            </a:r>
            <a:r>
              <a:rPr lang="nb-NO" i="1" dirty="0"/>
              <a:t>), økonomi eller </a:t>
            </a:r>
            <a:r>
              <a:rPr lang="nb-NO" i="1" dirty="0" smtClean="0"/>
              <a:t>miljø</a:t>
            </a:r>
            <a:r>
              <a:rPr lang="en-US" i="1" dirty="0" smtClean="0">
                <a:solidFill>
                  <a:schemeClr val="tx1"/>
                </a:solidFill>
              </a:rPr>
              <a:t>!”</a:t>
            </a:r>
          </a:p>
          <a:p>
            <a:pPr marL="0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b-NO" i="1" dirty="0"/>
              <a:t>”..optimal utnyttelse av sensorer/informasjon for å kunne utnytte de operative ressursene </a:t>
            </a:r>
            <a:r>
              <a:rPr lang="nb-NO" i="1" dirty="0" smtClean="0"/>
              <a:t>best </a:t>
            </a:r>
            <a:r>
              <a:rPr lang="nb-NO" i="1" dirty="0"/>
              <a:t>mulig</a:t>
            </a:r>
            <a:r>
              <a:rPr lang="nb-NO" i="1" dirty="0" smtClean="0"/>
              <a:t>!”</a:t>
            </a:r>
            <a:endParaRPr lang="nb-NO" i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32656"/>
            <a:ext cx="4195535" cy="5289370"/>
          </a:xfrm>
        </p:spPr>
      </p:pic>
      <p:sp>
        <p:nvSpPr>
          <p:cNvPr id="10" name="Rectangle 9"/>
          <p:cNvSpPr/>
          <p:nvPr/>
        </p:nvSpPr>
        <p:spPr>
          <a:xfrm>
            <a:off x="4499992" y="573499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 smtClean="0"/>
              <a:t>Sjøhendelser, rapportert Hovedredningssentralen 2012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84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 smtClean="0"/>
              <a:t>Alle sensorene samlet</a:t>
            </a:r>
            <a:endParaRPr lang="nb-NO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84784"/>
            <a:ext cx="4625433" cy="4525962"/>
          </a:xfr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484784"/>
            <a:ext cx="16478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769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 smtClean="0"/>
              <a:t>Identifiserte skip</a:t>
            </a:r>
            <a:endParaRPr lang="nb-NO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283" y="1484313"/>
            <a:ext cx="4625433" cy="4525962"/>
          </a:xfrm>
        </p:spPr>
      </p:pic>
      <p:sp>
        <p:nvSpPr>
          <p:cNvPr id="3" name="Rectangle 2"/>
          <p:cNvSpPr/>
          <p:nvPr/>
        </p:nvSpPr>
        <p:spPr>
          <a:xfrm>
            <a:off x="1331640" y="5949280"/>
            <a:ext cx="6912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nb-NO" sz="2800" dirty="0"/>
              <a:t>Vi identifiserer 25 av 26 skip</a:t>
            </a:r>
          </a:p>
        </p:txBody>
      </p:sp>
    </p:spTree>
    <p:extLst>
      <p:ext uri="{BB962C8B-B14F-4D97-AF65-F5344CB8AC3E}">
        <p14:creationId xmlns:p14="http://schemas.microsoft.com/office/powerpoint/2010/main" val="298889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 smtClean="0"/>
              <a:t>Veien videre?</a:t>
            </a:r>
            <a:endParaRPr lang="nb-NO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Routing både «til lands og til vanns»</a:t>
            </a:r>
          </a:p>
          <a:p>
            <a:pPr lvl="1"/>
            <a:r>
              <a:rPr lang="nb-NO" dirty="0" smtClean="0"/>
              <a:t>Fremkommelighet i terreng</a:t>
            </a:r>
          </a:p>
          <a:p>
            <a:pPr lvl="1"/>
            <a:r>
              <a:rPr lang="nb-NO" dirty="0" smtClean="0"/>
              <a:t>Farleder</a:t>
            </a:r>
          </a:p>
          <a:p>
            <a:pPr lvl="1"/>
            <a:endParaRPr lang="nb-NO" dirty="0"/>
          </a:p>
          <a:p>
            <a:r>
              <a:rPr lang="nb-NO" dirty="0" smtClean="0"/>
              <a:t>Avviksdeteksjoner</a:t>
            </a:r>
          </a:p>
          <a:p>
            <a:pPr lvl="1"/>
            <a:r>
              <a:rPr lang="nb-NO" dirty="0" smtClean="0"/>
              <a:t>Handling (kurs, fart..)</a:t>
            </a:r>
          </a:p>
          <a:p>
            <a:pPr lvl="1"/>
            <a:r>
              <a:rPr lang="nb-NO" dirty="0" smtClean="0"/>
              <a:t>Rapportering (IMO, navn..)</a:t>
            </a:r>
          </a:p>
          <a:p>
            <a:pPr lvl="2"/>
            <a:r>
              <a:rPr lang="nb-NO" dirty="0" smtClean="0"/>
              <a:t>Vekter avvikene i et </a:t>
            </a:r>
            <a:r>
              <a:rPr lang="nb-NO" dirty="0" err="1" smtClean="0"/>
              <a:t>Bayes</a:t>
            </a:r>
            <a:r>
              <a:rPr lang="nb-NO" dirty="0" smtClean="0"/>
              <a:t>-nettverk</a:t>
            </a:r>
          </a:p>
          <a:p>
            <a:pPr lvl="2"/>
            <a:r>
              <a:rPr lang="nb-NO" dirty="0" smtClean="0"/>
              <a:t>Bruker setter opp egne WPS-konfigurasjoner </a:t>
            </a:r>
            <a:endParaRPr lang="nb-NO" dirty="0"/>
          </a:p>
          <a:p>
            <a:pPr lvl="2"/>
            <a:endParaRPr lang="nb-NO" dirty="0" smtClean="0"/>
          </a:p>
          <a:p>
            <a:r>
              <a:rPr lang="nb-NO" dirty="0" smtClean="0"/>
              <a:t>Integrering av alle tjenestene i Forsvarets KKI-systemer</a:t>
            </a:r>
            <a:endParaRPr lang="nb-NO" dirty="0"/>
          </a:p>
          <a:p>
            <a:pPr lvl="1"/>
            <a:endParaRPr lang="nb-NO" dirty="0" smtClean="0"/>
          </a:p>
          <a:p>
            <a:r>
              <a:rPr lang="nb-NO" dirty="0" smtClean="0"/>
              <a:t>Industrialisering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4562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tarbear.no/mormor/files/2012/02/descart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988840"/>
            <a:ext cx="8562975" cy="2952751"/>
          </a:xfrm>
          <a:prstGeom prst="rect">
            <a:avLst/>
          </a:prstGeom>
          <a:noFill/>
        </p:spPr>
      </p:pic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Spørsmål?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7392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304056"/>
            <a:ext cx="4114800" cy="58221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i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i="1" dirty="0" err="1" smtClean="0">
                <a:solidFill>
                  <a:schemeClr val="tx1"/>
                </a:solidFill>
              </a:rPr>
              <a:t>Hvordan</a:t>
            </a:r>
            <a:r>
              <a:rPr lang="en-US" i="1" dirty="0">
                <a:solidFill>
                  <a:schemeClr val="tx1"/>
                </a:solidFill>
              </a:rPr>
              <a:t>?</a:t>
            </a:r>
          </a:p>
          <a:p>
            <a:r>
              <a:rPr lang="nb-NO" i="1" dirty="0">
                <a:solidFill>
                  <a:schemeClr val="tx1"/>
                </a:solidFill>
              </a:rPr>
              <a:t>Bedre beslutningsstøtte</a:t>
            </a:r>
          </a:p>
          <a:p>
            <a:r>
              <a:rPr lang="nb-NO" i="1" dirty="0">
                <a:solidFill>
                  <a:schemeClr val="tx1"/>
                </a:solidFill>
              </a:rPr>
              <a:t>Nettverksbasert Forsvar</a:t>
            </a:r>
          </a:p>
          <a:p>
            <a:r>
              <a:rPr lang="nb-NO" i="1" dirty="0">
                <a:solidFill>
                  <a:schemeClr val="tx1"/>
                </a:solidFill>
              </a:rPr>
              <a:t>Bruk av åpne standarder</a:t>
            </a:r>
          </a:p>
          <a:p>
            <a:r>
              <a:rPr lang="nb-NO" i="1" dirty="0">
                <a:solidFill>
                  <a:schemeClr val="tx1"/>
                </a:solidFill>
              </a:rPr>
              <a:t>Bruk av </a:t>
            </a:r>
            <a:r>
              <a:rPr lang="en-US" i="1" dirty="0">
                <a:solidFill>
                  <a:schemeClr val="tx1"/>
                </a:solidFill>
              </a:rPr>
              <a:t>”</a:t>
            </a:r>
            <a:r>
              <a:rPr lang="nb-NO" i="1" dirty="0">
                <a:solidFill>
                  <a:schemeClr val="tx1"/>
                </a:solidFill>
              </a:rPr>
              <a:t>gratis</a:t>
            </a:r>
            <a:r>
              <a:rPr lang="en-US" i="1" dirty="0">
                <a:solidFill>
                  <a:schemeClr val="tx1"/>
                </a:solidFill>
              </a:rPr>
              <a:t>”</a:t>
            </a:r>
            <a:r>
              <a:rPr lang="nb-NO" i="1" dirty="0">
                <a:solidFill>
                  <a:schemeClr val="tx1"/>
                </a:solidFill>
              </a:rPr>
              <a:t> programvare</a:t>
            </a:r>
          </a:p>
          <a:p>
            <a:r>
              <a:rPr lang="nb-NO" i="1" dirty="0">
                <a:solidFill>
                  <a:schemeClr val="tx1"/>
                </a:solidFill>
              </a:rPr>
              <a:t>Ja til OGC, spesielt WPS..</a:t>
            </a:r>
            <a:endParaRPr lang="nb-NO" i="1" dirty="0"/>
          </a:p>
          <a:p>
            <a:pPr marL="0" indent="0">
              <a:buNone/>
            </a:pPr>
            <a:endParaRPr lang="en-US" i="1" dirty="0" smtClean="0">
              <a:solidFill>
                <a:schemeClr val="tx1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683" y="116632"/>
            <a:ext cx="3365591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35" y="3356992"/>
            <a:ext cx="3361346" cy="309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110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type="pic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9" b="7129"/>
          <a:stretch>
            <a:fillRect/>
          </a:stretch>
        </p:blipFill>
        <p:spPr>
          <a:xfrm>
            <a:off x="611560" y="476672"/>
            <a:ext cx="7596336" cy="5697252"/>
          </a:xfrm>
        </p:spPr>
      </p:pic>
    </p:spTree>
    <p:extLst>
      <p:ext uri="{BB962C8B-B14F-4D97-AF65-F5344CB8AC3E}">
        <p14:creationId xmlns:p14="http://schemas.microsoft.com/office/powerpoint/2010/main" val="158601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754" y="303547"/>
            <a:ext cx="2756800" cy="4047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http://siliconangle.com/files/2012/06/slonik-outli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34" y="4549130"/>
            <a:ext cx="5507266" cy="189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lassholder for innhold 6" descr="banner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3419872" y="4060603"/>
            <a:ext cx="3590925" cy="952500"/>
          </a:xfrm>
        </p:spPr>
      </p:pic>
      <p:sp>
        <p:nvSpPr>
          <p:cNvPr id="2" name="AutoShape 4" descr="data:image/jpeg;base64,/9j/4AAQSkZJRgABAQAAAQABAAD/2wCEAAkGBhQSEBUUEBEWFRUWFxYUEBUSFBAXFxUQFxcVFRQQFRQYHCceGBsjHRcXHy8gJCcrLC0sFSAxNTAqNSYtLCkBCQoKDgwOGg8PGSwcHSQ1LCwsKSwsLCwpKSwvLywsKSwsLCwsLiwpLCwsLCwsKSw0LCksLCwsLCwsLCwsKSwpKf/AABEIAFQBFQMBIgACEQEDEQH/xAAcAAACAgMBAQAAAAAAAAAAAAAABwUGAQMEAgj/xABOEAACAQMBBAYDCA0JCQAAAAABAgMABBEFBhIhMQcTQVFhcSKBkRQyUmJyc6GxI0JTVGOCk7K0wdHS4RYlMzRDkpSisxUXJERkhKTC0//EABgBAQADAQAAAAAAAAAAAAAAAAABAgME/8QAJxEAAwACAQMCBgMAAAAAAAAAAAECERIDISIxQVETMjNCUvAjYcH/2gAMAwEAAhEDEQA/AHdNOqKWdgqjiWYgADvJPAVwnaK2++ofy0X71cu2o/4Cf5H/ALLSIVZZrwQRKpJ3FjXO6WkdWfJcnAACHsraITWWzG7pVhI+gf5R2331D+Wi/erdBq8LnCTxse5ZEJ9gNJkdGmpfcI/8Qn7K1XexF9Cu9JakqOLGJlkwO8hTvY8ganSPyK78i+0e1FI3QtuJ7RlKyGSLhvRSMSCO5GPvT3EcO8U5tJ1RLmFJojlHGR3jsKkdhByD5VncOTSLVHRPOqKWdgqjmzEADzJ4CuP+UNt98w/lov3q4duR/N8/yR+etI2JZZrz3PCqkncSNc7u9I0bSEs5OAAEbs51eITnLZW7pVhIf/8AKK2++ofy0X71bYNYhc4SeNj3LJGfqNJr/dpqP3CP8un7K03Wwl/Eu89qWUcT1TJIcfJU73sBqdI/IrvyL7R70UitE2zuLQqUkLpkBopCSp8FJ955jkeYNOfRdXS6gSaL3rjODzVgcMh8QQQfKs7jU0i1R3UUUVQ0CuDUtdgt/wCnmRPAnjjv3Rxqpbcbd9SGjt2CleEsvwT8BO9qXOlaPd6jIxt4ywBxJNKxVFbtDOclm71UEjtxW08axmngwrlecQsjYk6TbEHHWsfERuR9VdVnt7ZSEAXCqTyEgKfSwx9NUm36GZiMyXsat2hYJHA/GMq/VXBqvRdeQgtGUuAOYTeV8eEbZB8g2anHE/UjPKvRDkRwQCDkHiCORHeKzSI2d2unsXG4S0ecSQvkLz44z7xv18wadOi6zHdQrNCcq3MHmrDmjDsIqlw5NI5FR3Vou7+OIAyyIgPAF3VcnuGTxrfVC6WFzHb/ADjfmioidqwTyVrLZc7TVIpSRFNG5AywR0YgHkSFPCuqk30F3Je4uC3MxDl4TyqPoFOSopJPoTLbWWFFFFVLBRRRQBRRXJqmorBE0jngo5d57FHialLJDeAutVhiO7LNGhxnDyIpx34JotdXhlbdimjdsE7qSIx3QQCcA5xkj2ikdrmqPcSyOQGYlS+Q2FVt4IgI5Z3Gx8mu/ocmY6pKGx6MV0ox3LNaAVtXEpWcmMcrqsYHbRRRWBuFFFFAQ22IzYz/ACP1ikts2v8APkPzlv8A6M9O7adM2ko+L+sUndFt8a5Ge6W1+mG4rWX24MqXfke1FFFZGoqOkrZtVn3owFE6sSByEw5uPap8899d3Qnqhkt5kPIGOZfATKQwH40TH8Y129JNyowx5QxySN5YBx9A9tRPQVp7JDOx7Bbw/jxo0jD1deB6q1p9qMZXey77aDNhN8kfnLSc2UTGuxfOw/otxTo2rTNnKPij85aUmz9tu64h/C2w9tpc0T7SWu/I8aKKKyNRWdJezyCfeQbvXo2/j7ovOTz4qfMZro6EdTMlvMh5ZimHgZUKsPbET6zXR0l6guCw49UjY8ZX4Kg7yTj2Vq6E9IMVrK55MyQofhCBd1mHh1jyD8WtafakZSu5sZFRO0+qGC3Zl98fRT5R7fVUtVP29nxuZ5IryN6hwP0GqQupe/HQWVvpbX9+lsjEKGbrHH2qpgzSg/C4iNfFs9lPTTtPjgiSKFAkaAKiryAH19+e0nNLXoUsP6edh6W7DHn4zg3Ent6xPZTTqbrZkROqCiiiqFxfdJeyisvuqNQGGBcAfbKeAkPiOAJ7j4VXujbWzb3vUMfsc2F48hLgmJ/xsFD47tNu+thJE6MMh1ZT5EEUhdVjaCWJxwYB8H8JCyyr7PSNbS8zhmNLF5R9A1SOk9Mpb/OH6hV0hkDKGHIgEeR4iqp0hxbyQfOH6hVON4pFuRZllG6Bx9nn+aP6TNTnpOdBi4nm+ab9Kmpx1FeS0+AoooqpYKKKKAKVnSJtN1snVR5ZUIVVXnJMx3Qo7yScDzq57Y651EJVT6b8B4L2mql0c7PdfMbyUZSMstqDyabisk/iF4oPHePYK1ntWxlfc9TxrOyvuPSkVsGaSdJLlh2ylHG4vxVGFHgM8yaguh9f52n+Tej/AMizpjdIEW9aqPwqn/K9L/omjxq0/wD349lxZ0z2jHeOeiiisjUKKKKA4Nd/q8mfg/rFKpwsWpCTeUt9gmjTPEiJHRge4fZM+qmZtcpNlMF57vD2ikvpcZl1dIZc4ka3jkKs6MY+qmbdDoQwBKg8COVV+Ik9SdMrYaCbf5/sh/f/AIVmfbnhwUAnxLH2YrpHR1Zj7Wb/ABmof/ava9H1l9tAX8JZrmUetZHINXyVwLbWLmfUphb2yb43g0vbvEHKmdxwiiU8d3izEYxTX2Y0BbO1SFTvEZaRyMF5WO88hHZkk8OwYFd1nYxxKEijWNRyVFVQPUK30byEsEfr65tpPIfWKU9xexw6gzK2HCxSlju7kbqjRoCW4ZZXbhTP2wYiymK890Y/vLSc2ehLa3GsoDKZYN5WAIObW4IyDwqj5EnqX0yti4R9ITn/AJmL2wVvuttW6osZHbh/Yx7wJ7iy8BV4/wBiwfe8X5OP9lcOo7HW0oOIlifskhARh544MPA5FaZM8FAstAfUpt1pVijUhm9MtOwIGTGhG6nPG+S2O6mlp9gkESRQqEjRQqKOQUch/GkpqNldW10fS3ZIWyjryK9jjvUjmPMGm/s1rYu7ZJcYb3sq/AlHvl8u0eBFZrkVPBo41WSUqidJg+xTd/uWUDz3ZKvdUHpQtXbqSvvWDo/0ED2FvZU1WqyQp2eD30Rge5ZsfdY/Z7jtP41e6VvQvcsnXQSHjuxuPlR5hk+qOmlRPKyg1joFFFFSQFJDb2HdeHxku8+XUP8Awp0X90I4nduSqzH1DNITaXUnurqGJRxYFVH4S5kWJT7M1G6XQa56j20f+rQ559XHnz3RUTthFvCH5f7KsEaAAAcgAB5DgKqu3+oGJYCBnMnHyAFTtr1Gu3Qp3QomJpfmn/S56btJ7oPuN6ebwib6bqc04aZyMYCiiigCvE0wVSxPAV7pf9IusyxyBFOI1j6xuXEkkHOe4Cq1SlZZaZdPCI/WkkvrxYEJBkyXYf2VspAeXwPEKvxmHcaZNlZpDGkcShURQiKOQVRgClrshtZbWqu8/WNcStmVlRcKi5EcKEt71Rk+LMx7eFmj6SLZuSy/3E/eqHzT7hcVL0JDa5MwAH4a/U1L7oyixqs/ytS+i4sqn9qtoluYVSAOHDq3pKBlQrgjgT3g+qqZsbrws76SS4Dbv/Fj0ACd6aW3dW4kcMQt7RULml9MkvirzgeFFV3QNube8m6qESb240npqAN1WRTxDHjl1+mrFV00+qKtY8hRRRUkEZtK2LSU/F/WKT+juDrqfOWn+hcU2tsWxYzn4n6xSX2UkZtaiYqwUywBSwxkpDOGI8Mmua1/Kn++Tefpv99D6Borz1g76OsHfXSYHqivO+O+s71ARm05xaS5+CPzhSh0CXOvJ87bfolzTX2zfFhOfij85aTWxrs2uRMVYK0sQUsMZ3La4UkeGTXNa/lT/r/Tefp/vsfQFFeesHfR1g766TArG3Wmb0QmUZaPg/jEeefI/WarOxGsiC76pj6E2F49kn9k3rGUPiFplSqrqVbBDAhh3gjBFIzaa1a2uGi9IlGwrD7k3pK+fD0T55rl5FratHRD2lyx8VGbR6X19uyj3w9KP5Y7PXxHrrRshrvuu0SQ+/HoTDulX33qPBh4MKmq6GlSMOssTGn35t7lZkHpKxLKeGc+jLGe7exnwYU3tO1FJ41kibKt7Qe1SOwjtFVLbTYczEzWoHWH+kjyFD/GU8g/nwPgeJo+n69NaSFQWik+3Rxjex2tG3PzHtrml1w9H1R0NLk6ryO6ilknSvIBhoo2PaRvj6Kj9U6UpWU8VjXtK8PVvNWj559Ci4a9S57Z63GsTRlwFAzMe5R2eZPZ31S+jfRTc37XTpiOFiR3e6Cu7HEO/q42LH40g7q4dJ2dutTZSd6G3B3jK4I3j3xI3GR+5iN1efHlTf0jTYraFIYFCogwozk95ZieJYkkknmSarxxTreibpJaydtVfbiIMsIb7p+oVZ81UekKbdWD5w/UKvz/AE2V4fnRTuhBAJpcdsT/AEXU4pwUnOgx8zzeER+m6nNOEuO+rx8pS/JktjifXWsXSct9e4ekvPurj1+TFpOe6Jz/AJTSb0vVHfUYF3CsYltQGIPpSdcN8g+WKpfI5pJItMJy2PWqvtXsOL58tLuruhShiRwcEnPpHxqzis1q5T8lE2vAu/8AdH/1reH2CP8AbW6PouYcr0/kI/3qv1FU+FHsW3r3Frrmyj2kYdrkyAuE3erVMZDHO8G8KqOzegC9v5ohKY+NyxfdDndgkgjSMAkADEzH1CmV0mybtmp/Cp+bJVC6HSx1OVmUrvJeuoYYO689mVP0VholyY9DXZ6ZL7sp0fiynMvuhpD1bR4MaKMM0bFuB/Bj21bq8lx30CQd9dSSXRGDefJ6oooqSDj1V4+qYTKrIRhlcKykdxU8DSZ2l2ttYJh7jtIFdT6LRwQqwPLIZVyD+2rvt3a3EqlYc4PdVR2U6LWMu/cceOeNATGzWsXM6bzEip7M3w6nrTZ9I1AUYrf/ALLWgKjd6vJEpJbNV6DpAuDLuhCRmmRNs9G3MViDZuFTkIPZQHmxlE9uRcRqysPTWRVZSOeCp4Gl/thr9lZMDbWtukq+9aOCBWU4IyGVcjgSPXV62jjcRFYRxx2Upo+ji4uLjemzjPbQHfsxtfdXTdoFXPfmx76pLQ9j44EAC8alDpK0BTpdbaP3z1Vdb2kSWUb9tFMwG6GkiicheJwCwJxxPtq+a7sSsqndODVEj2LuIZsgZGaAvWwzgIdy3jhDYLCONEBPYSFAzVtd8DJqG2cVggDrg1LXEW8pHfQFV13pChgJUtxqHO0Av1w0CSr2CRFcereHCo/arovaaQupPPNSGz+izWqBd3OKAI9gIH4m1UfJe4UexXArt0zYaKFwyW0QYcmKBmHk75Ye2pe1vpe1a23F/L2LUYROWE9pLjg1RV688Slt7lXeLqdhyqMu9HuJuBOAeFSQVROlZ0m3GGeOK37d7WLIkPxFaVvDhw+qlvd6puSv6K5VmGd0E8CR2+Vao+vvDuxKXGfsjcd3h8N+QA+COJrmuviLVI6ZjR7Nl76Ir1baC5nk4cI4x4th5ZB6usX21qu+k6aa43IMkZxwqFuNInMSW0AbcGS7YxvyMcu58z7AAOyr7sB0cCEB5RlufGuhLCOdvLLbs4jywYuFDBhhlYAgqRgqQeBHhXbBspZowdLO3VlIZWWCAMrDiGDBcg+NSUcYUYFcOqXDqPQGakgkaKhtLu5GPpjFTNAa5ZwvM4qPn2hiXm4rVrelNKMK2KrD7AuTkuaAl9T122mXcljjlXOQsiI67wzg7rAjPE+2o60kgiYvbWsMTEFS0UMSNukglSyqDjIBx4CvUGw5X7aufWNnJlQ9WeNAV/a7pCkg4BuNbdhtqLi5cFj6NQUXRpcXE2Zs4zTB0PYg24AU4oC5wngKK820RVcGigNhjB7KAgHIUUUB6ooooAooooDBXNYEY7qKKA9UUUUAV5MY7qxRQHoKBWaKKAxisFB3UUUBjqh3Vnqx3ViigMhB3VnFFFAQz7J2e9ve47feJJJ6iDOTxJzu5zXQ2lR4xuDA5AAADyFFFAe7fS415IK7lXHKiigM1grmiigMBAK9UUUAUUUUAVgrmiigMCMDsr1RRQBRRRQ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5" name="AutoShape 6" descr="data:image/jpeg;base64,/9j/4AAQSkZJRgABAQAAAQABAAD/2wCEAAkGBhQSEBUUEBEWFRUWFxYUEBUSFBAXFxUQFxcVFRQQFRQYHCceGBsjHRcXHy8gJCcrLC0sFSAxNTAqNSYtLCkBCQoKDgwOGg8PGSwcHSQ1LCwsKSwsLCwpKSwvLywsKSwsLCwsLiwpLCwsLCwsKSw0LCksLCwsLCwsLCwsKSwpKf/AABEIAFQBFQMBIgACEQEDEQH/xAAcAAACAgMBAQAAAAAAAAAAAAAABwUGAQMEAgj/xABOEAACAQMBBAYDCA0JCQAAAAABAgMABBEFBhIhMQcTQVFhcSKBkRQyUmJyc6GxI0JTVGOCk7K0wdHS4RYlMzRDkpSisxUXJERkhKTC0//EABgBAQADAQAAAAAAAAAAAAAAAAABAgME/8QAJxEAAwACAQMCBgMAAAAAAAAAAAECERIDISIxQVETMjNCUvAjYcH/2gAMAwEAAhEDEQA/AHdNOqKWdgqjiWYgADvJPAVwnaK2++ofy0X71cu2o/4Cf5H/ALLSIVZZrwQRKpJ3FjXO6WkdWfJcnAACHsraITWWzG7pVhI+gf5R2331D+Wi/erdBq8LnCTxse5ZEJ9gNJkdGmpfcI/8Qn7K1XexF9Cu9JakqOLGJlkwO8hTvY8ganSPyK78i+0e1FI3QtuJ7RlKyGSLhvRSMSCO5GPvT3EcO8U5tJ1RLmFJojlHGR3jsKkdhByD5VncOTSLVHRPOqKWdgqjmzEADzJ4CuP+UNt98w/lov3q4duR/N8/yR+etI2JZZrz3PCqkncSNc7u9I0bSEs5OAAEbs51eITnLZW7pVhIf/8AKK2++ofy0X71bYNYhc4SeNj3LJGfqNJr/dpqP3CP8un7K03Wwl/Eu89qWUcT1TJIcfJU73sBqdI/IrvyL7R70UitE2zuLQqUkLpkBopCSp8FJ955jkeYNOfRdXS6gSaL3rjODzVgcMh8QQQfKs7jU0i1R3UUUVQ0CuDUtdgt/wCnmRPAnjjv3Rxqpbcbd9SGjt2CleEsvwT8BO9qXOlaPd6jIxt4ywBxJNKxVFbtDOclm71UEjtxW08axmngwrlecQsjYk6TbEHHWsfERuR9VdVnt7ZSEAXCqTyEgKfSwx9NUm36GZiMyXsat2hYJHA/GMq/VXBqvRdeQgtGUuAOYTeV8eEbZB8g2anHE/UjPKvRDkRwQCDkHiCORHeKzSI2d2unsXG4S0ecSQvkLz44z7xv18wadOi6zHdQrNCcq3MHmrDmjDsIqlw5NI5FR3Vou7+OIAyyIgPAF3VcnuGTxrfVC6WFzHb/ADjfmioidqwTyVrLZc7TVIpSRFNG5AywR0YgHkSFPCuqk30F3Je4uC3MxDl4TyqPoFOSopJPoTLbWWFFFFVLBRRRQBRRXJqmorBE0jngo5d57FHialLJDeAutVhiO7LNGhxnDyIpx34JotdXhlbdimjdsE7qSIx3QQCcA5xkj2ikdrmqPcSyOQGYlS+Q2FVt4IgI5Z3Gx8mu/ocmY6pKGx6MV0ox3LNaAVtXEpWcmMcrqsYHbRRRWBuFFFFAQ22IzYz/ACP1ikts2v8APkPzlv8A6M9O7adM2ko+L+sUndFt8a5Ge6W1+mG4rWX24MqXfke1FFFZGoqOkrZtVn3owFE6sSByEw5uPap8899d3Qnqhkt5kPIGOZfATKQwH40TH8Y129JNyowx5QxySN5YBx9A9tRPQVp7JDOx7Bbw/jxo0jD1deB6q1p9qMZXey77aDNhN8kfnLSc2UTGuxfOw/otxTo2rTNnKPij85aUmz9tu64h/C2w9tpc0T7SWu/I8aKKKyNRWdJezyCfeQbvXo2/j7ovOTz4qfMZro6EdTMlvMh5ZimHgZUKsPbET6zXR0l6guCw49UjY8ZX4Kg7yTj2Vq6E9IMVrK55MyQofhCBd1mHh1jyD8WtafakZSu5sZFRO0+qGC3Zl98fRT5R7fVUtVP29nxuZ5IryN6hwP0GqQupe/HQWVvpbX9+lsjEKGbrHH2qpgzSg/C4iNfFs9lPTTtPjgiSKFAkaAKiryAH19+e0nNLXoUsP6edh6W7DHn4zg3Ent6xPZTTqbrZkROqCiiiqFxfdJeyisvuqNQGGBcAfbKeAkPiOAJ7j4VXujbWzb3vUMfsc2F48hLgmJ/xsFD47tNu+thJE6MMh1ZT5EEUhdVjaCWJxwYB8H8JCyyr7PSNbS8zhmNLF5R9A1SOk9Mpb/OH6hV0hkDKGHIgEeR4iqp0hxbyQfOH6hVON4pFuRZllG6Bx9nn+aP6TNTnpOdBi4nm+ab9Kmpx1FeS0+AoooqpYKKKKAKVnSJtN1snVR5ZUIVVXnJMx3Qo7yScDzq57Y651EJVT6b8B4L2mql0c7PdfMbyUZSMstqDyabisk/iF4oPHePYK1ntWxlfc9TxrOyvuPSkVsGaSdJLlh2ylHG4vxVGFHgM8yaguh9f52n+Tej/AMizpjdIEW9aqPwqn/K9L/omjxq0/wD349lxZ0z2jHeOeiiisjUKKKKA4Nd/q8mfg/rFKpwsWpCTeUt9gmjTPEiJHRge4fZM+qmZtcpNlMF57vD2ikvpcZl1dIZc4ka3jkKs6MY+qmbdDoQwBKg8COVV+Ik9SdMrYaCbf5/sh/f/AIVmfbnhwUAnxLH2YrpHR1Zj7Wb/ABmof/ava9H1l9tAX8JZrmUetZHINXyVwLbWLmfUphb2yb43g0vbvEHKmdxwiiU8d3izEYxTX2Y0BbO1SFTvEZaRyMF5WO88hHZkk8OwYFd1nYxxKEijWNRyVFVQPUK30byEsEfr65tpPIfWKU9xexw6gzK2HCxSlju7kbqjRoCW4ZZXbhTP2wYiymK890Y/vLSc2ehLa3GsoDKZYN5WAIObW4IyDwqj5EnqX0yti4R9ITn/AJmL2wVvuttW6osZHbh/Yx7wJ7iy8BV4/wBiwfe8X5OP9lcOo7HW0oOIlifskhARh544MPA5FaZM8FAstAfUpt1pVijUhm9MtOwIGTGhG6nPG+S2O6mlp9gkESRQqEjRQqKOQUch/GkpqNldW10fS3ZIWyjryK9jjvUjmPMGm/s1rYu7ZJcYb3sq/AlHvl8u0eBFZrkVPBo41WSUqidJg+xTd/uWUDz3ZKvdUHpQtXbqSvvWDo/0ED2FvZU1WqyQp2eD30Rge5ZsfdY/Z7jtP41e6VvQvcsnXQSHjuxuPlR5hk+qOmlRPKyg1joFFFFSQFJDb2HdeHxku8+XUP8Awp0X90I4nduSqzH1DNITaXUnurqGJRxYFVH4S5kWJT7M1G6XQa56j20f+rQ559XHnz3RUTthFvCH5f7KsEaAAAcgAB5DgKqu3+oGJYCBnMnHyAFTtr1Gu3Qp3QomJpfmn/S56btJ7oPuN6ebwib6bqc04aZyMYCiiigCvE0wVSxPAV7pf9IusyxyBFOI1j6xuXEkkHOe4Cq1SlZZaZdPCI/WkkvrxYEJBkyXYf2VspAeXwPEKvxmHcaZNlZpDGkcShURQiKOQVRgClrshtZbWqu8/WNcStmVlRcKi5EcKEt71Rk+LMx7eFmj6SLZuSy/3E/eqHzT7hcVL0JDa5MwAH4a/U1L7oyixqs/ytS+i4sqn9qtoluYVSAOHDq3pKBlQrgjgT3g+qqZsbrws76SS4Dbv/Fj0ACd6aW3dW4kcMQt7RULml9MkvirzgeFFV3QNube8m6qESb240npqAN1WRTxDHjl1+mrFV00+qKtY8hRRRUkEZtK2LSU/F/WKT+juDrqfOWn+hcU2tsWxYzn4n6xSX2UkZtaiYqwUywBSwxkpDOGI8Mmua1/Kn++Tefpv99D6Borz1g76OsHfXSYHqivO+O+s71ARm05xaS5+CPzhSh0CXOvJ87bfolzTX2zfFhOfij85aTWxrs2uRMVYK0sQUsMZ3La4UkeGTXNa/lT/r/Tefp/vsfQFFeesHfR1g766TArG3Wmb0QmUZaPg/jEeefI/WarOxGsiC76pj6E2F49kn9k3rGUPiFplSqrqVbBDAhh3gjBFIzaa1a2uGi9IlGwrD7k3pK+fD0T55rl5FratHRD2lyx8VGbR6X19uyj3w9KP5Y7PXxHrrRshrvuu0SQ+/HoTDulX33qPBh4MKmq6GlSMOssTGn35t7lZkHpKxLKeGc+jLGe7exnwYU3tO1FJ41kibKt7Qe1SOwjtFVLbTYczEzWoHWH+kjyFD/GU8g/nwPgeJo+n69NaSFQWik+3Rxjex2tG3PzHtrml1w9H1R0NLk6ryO6ilknSvIBhoo2PaRvj6Kj9U6UpWU8VjXtK8PVvNWj559Ci4a9S57Z63GsTRlwFAzMe5R2eZPZ31S+jfRTc37XTpiOFiR3e6Cu7HEO/q42LH40g7q4dJ2dutTZSd6G3B3jK4I3j3xI3GR+5iN1efHlTf0jTYraFIYFCogwozk95ZieJYkkknmSarxxTreibpJaydtVfbiIMsIb7p+oVZ81UekKbdWD5w/UKvz/AE2V4fnRTuhBAJpcdsT/AEXU4pwUnOgx8zzeER+m6nNOEuO+rx8pS/JktjifXWsXSct9e4ekvPurj1+TFpOe6Jz/AJTSb0vVHfUYF3CsYltQGIPpSdcN8g+WKpfI5pJItMJy2PWqvtXsOL58tLuruhShiRwcEnPpHxqzis1q5T8lE2vAu/8AdH/1reH2CP8AbW6PouYcr0/kI/3qv1FU+FHsW3r3Frrmyj2kYdrkyAuE3erVMZDHO8G8KqOzegC9v5ohKY+NyxfdDndgkgjSMAkADEzH1CmV0mybtmp/Cp+bJVC6HSx1OVmUrvJeuoYYO689mVP0VholyY9DXZ6ZL7sp0fiynMvuhpD1bR4MaKMM0bFuB/Bj21bq8lx30CQd9dSSXRGDefJ6oooqSDj1V4+qYTKrIRhlcKykdxU8DSZ2l2ttYJh7jtIFdT6LRwQqwPLIZVyD+2rvt3a3EqlYc4PdVR2U6LWMu/cceOeNATGzWsXM6bzEip7M3w6nrTZ9I1AUYrf/ALLWgKjd6vJEpJbNV6DpAuDLuhCRmmRNs9G3MViDZuFTkIPZQHmxlE9uRcRqysPTWRVZSOeCp4Gl/thr9lZMDbWtukq+9aOCBWU4IyGVcjgSPXV62jjcRFYRxx2Upo+ji4uLjemzjPbQHfsxtfdXTdoFXPfmx76pLQ9j44EAC8alDpK0BTpdbaP3z1Vdb2kSWUb9tFMwG6GkiicheJwCwJxxPtq+a7sSsqndODVEj2LuIZsgZGaAvWwzgIdy3jhDYLCONEBPYSFAzVtd8DJqG2cVggDrg1LXEW8pHfQFV13pChgJUtxqHO0Av1w0CSr2CRFcereHCo/arovaaQupPPNSGz+izWqBd3OKAI9gIH4m1UfJe4UexXArt0zYaKFwyW0QYcmKBmHk75Ye2pe1vpe1a23F/L2LUYROWE9pLjg1RV688Slt7lXeLqdhyqMu9HuJuBOAeFSQVROlZ0m3GGeOK37d7WLIkPxFaVvDhw+qlvd6puSv6K5VmGd0E8CR2+Vao+vvDuxKXGfsjcd3h8N+QA+COJrmuviLVI6ZjR7Nl76Ir1baC5nk4cI4x4th5ZB6usX21qu+k6aa43IMkZxwqFuNInMSW0AbcGS7YxvyMcu58z7AAOyr7sB0cCEB5RlufGuhLCOdvLLbs4jywYuFDBhhlYAgqRgqQeBHhXbBspZowdLO3VlIZWWCAMrDiGDBcg+NSUcYUYFcOqXDqPQGakgkaKhtLu5GPpjFTNAa5ZwvM4qPn2hiXm4rVrelNKMK2KrD7AuTkuaAl9T122mXcljjlXOQsiI67wzg7rAjPE+2o60kgiYvbWsMTEFS0UMSNukglSyqDjIBx4CvUGw5X7aufWNnJlQ9WeNAV/a7pCkg4BuNbdhtqLi5cFj6NQUXRpcXE2Zs4zTB0PYg24AU4oC5wngKK820RVcGigNhjB7KAgHIUUUB6ooooAooooDBXNYEY7qKKA9UUUUAV5MY7qxRQHoKBWaKKAxisFB3UUUBjqh3Vnqx3ViigMhB3VnFFFAQz7J2e9ve47feJJJ6iDOTxJzu5zXQ2lR4xuDA5AAADyFFFAe7fS415IK7lXHKiigM1grmiigMBAK9UUUAUUUUAVgrmiigMCMDsr1RRQBRRRQ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013176"/>
            <a:ext cx="26384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 descr="http://yakugis.com/wp-content/uploads/2013/08/openlayers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196752"/>
            <a:ext cx="252412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://upload.wikimedia.org/wikipedia/commons/thumb/d/df/GDALLogoColor.svg/927px-GDALLogoColor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5671"/>
            <a:ext cx="2160240" cy="238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3" descr="data:image/jpeg;base64,/9j/4AAQSkZJRgABAQAAAQABAAD/2wCEAAkGBxMHERUTExMWFhQXGSEXGBgYGBsfHhkdHiIZGCEgJhscHigkJCQoJxogLTEkKC0rLjAzGyQzQDUsNygtLisBCgoKDQwNGw8PGjUlICQ4NDc1NzQ4Ny00Ljc3Miw1Nzc3NDQ2NC8sNzQ0LCw0LTQ3NC40NDc0NDQ0NDQ0NTc0LP/AABEIADMAcgMBIgACEQEDEQH/xAAcAAADAAMBAQEAAAAAAAAAAAAABgcDBAUCAQj/xAA7EAACAQIEAggDBQYHAAAAAAABAgMAEQQFEiEGMQcTIkFRYYGRMnGxFFKSocEVF0Jjk9IWI0NTYqLw/8QAGgEAAgMBAQAAAAAAAAAAAAAAAQIAAwQFBv/EACMRAAICAgIBBAMAAAAAAAAAAAECAAMREiExBBMyQVEFFPD/2gAMAwEAAhEDEQA/AG7pE45n4enWCBEvoDlnBPMkWABHhSn+9PMP5H9Nv76rmc8P4bO7dfCrleRNwR6gg28qmHSHBluSAwYfDqcQebanPVj8XxeVZbRYuW24l9ZQ8Yml+9PMP5H9Nv76bOjzjqbiCZoJ0XVpLKyAgbdxBJ96k+V5dJmsqwxLqdjYD9Se4Crxwpw1FwnhzbtSW1SSd7W3sPADuFLS1jNnPEa0IoxjmYuMuM4eGRptrmYXWMHkPFj3D62qW5j0iZhjWuswiX7sar9WBP0rgZ1mDZpPJM5uzsT6cgPkBaqX0dcDYfFYZcTiU6xpN1U30qvcbDmTz3obva2F4h1WtcmKeXdImYYJrmYSj7sir9VANVHgzjWLiYaLdXOBcoTzHip7x+dLnSFwJh4MM+IwyCNohqZQTpZe/Y8iOe3hUwyrHtlc0cyGzRsGH6j1Fx60N3qbDHMmq2LkT9GZ3m8WRwtNM2lB7knkAO8mpJnnShisYSIAIE7jYM/ubge1Y+lfOTmWJSME9WkasB5uNXvawrB0b8LJxHM7S36qKxKg21k3sL+G29NZYzPosCIqrs00YeO8xiN/tTHyZUIP/WnrhLpOGNcRYtVjZjYSLst/MHl8+Vd7Muj7AYyMosIja3ZdL3B99/WoVjcMcHI8TfEjMjfNSVP0pW9So8mEaWDqfqCilToyzNszy+MubtGTFc8yFta/oR7U11tVtgDMxGDiFFFFGCJvSDxh+wU6qHfEONvBAf4j5+AqIyI0hLMSzE3JJuSTuSSeZqzcacGjM5uvEqoWspDX3I2FrfSuJB0cSTi6zREXI2vzGxHpXOvFzP7eJsqNar3PHBGe5dwzFuZGncf5j9WfwjyH5045Zxng89fqEdgzggBlIvtyHnSr+7Kb/dj/ADrcyrgYZLKuInmQJGdW1+fIXPhTVveMDXiK61HJ25kxzvKHyrESQuLFWNvMcwfUVQ+jzjaLAYdcNiSU6vZHtcFeYBtyI5fK1NnFORYbPgNbBZVU6XHMBbEg+IFxseV/Op9NwbIu6PG6+Ia3geVrj4h7jxpHFtL5UZEYFLFw3E7HH/HEWMw7YfDEuZBpd7bBe8C/Mnl5VOMnyh81njhQXLtb5DvPoKesN0d4mQ2YIg8dV/yFO/CPD+GycP1RDyg6JHPMEWOkeA5fPaiq23PlxgSFkrXCnMnXSrkBwWISVQerdFS/gyC1vUVp9HnEf+GZm6wEwyABrc1I5Nb13qvZxHFj1MM6oYXOkHV2us7gABsRYm/l86Rsz6N5IiTCyuvcG2I/SmuSxH3rGYK2Rl1eMWZdIODwsZZH617dlFB3PmTyqJYzXi5Hkf4nYu3zYlj9afV6P8Wf4E/GKaeHuj+LL3EkxEjKbqtuyD4kHnVeb7jgriMPSrHBzN3o4ylsnwCK4s7kyEeGq1h7AUz0UV0lGoxMZOTmFFFFGCaeY4L7WY2Bs0b61uLg7FbEfJjXBxfDTyOul9maSSR/us5QjSt+7TsfXvpqopSoMIYiL0/DZl609abySrJc32VWDabXt4i/gbVvYfKQMIMNI2saDGSe8cv/AHyrp0VAgEmxnBy7hz7AJbSs5kQC7dzlQrvt3vpUkcrrtzrw3DC9XGqnS6nUZAX1arIuoNqvyQDSbqQBttTDRU0WHYzh5/lUmZSQ6TZQsis3euoLYgbb7ela+K4beXXpm0h5TKeyL37Fu1zFtB5Wvq8q7ObY39mwyS6S2hS2leZt3CkbLOk4YqXqJcOYpLEfFqAcdxFgQPOqrWrrBLx0Dtws7mOwKYQrdgSuIOIsF33DC17/APLY+VcnCYYwBQXLhX19oX1dh0N9+/VcnvK8qwQ53FjWbTIHYfFY71n+1ivLeR+T8pnOo1H1Ogni8dZnkkQyobtraTrNh91+sIvfYEHT6184kz6aLtB2Ci17dnSCeZ5kj5CuFkecvmU8juhRAoVB6m5v4m35VnzOKTFfA6WItZlDCx531X/Wr6/yHkV2a2nj5/hF/W2GQJ08JxHPgCyrE80pLALqJHYJUnl5c9vSnTIse+ZwiR4zESTZTzsCQCdhYkb2+tSbo4hbMMRLDLNIpVdIsx+819xvsSTz96rWUYFsAgRpmlsAt2t3C3IV6Kliwz8TDaADib9FFFXyqFFFFSSFFFFSSFFFFSSTjphzifLBhlikKB+s1gW7Wnqre1zUukzeeVQDISA5kHLZjck3tfe596KK5/kE7kTZT7QZgixjwsWViGIsSPCsz5xO3+q/vRRWYop7EvDsOjPi5tMvKRq+tnE5Futf3ooqemn1D6j/AGZ4wmZTYFzJHIySG92Bsd+e9bycWY2Mi2JkFt+e3hy5chX2im2I6MrIB7l2ybGPiMPC7NdmjRibDclQT3UUUV1AeJhPc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04206"/>
            <a:ext cx="2667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7" descr="data:image/jpeg;base64,/9j/4AAQSkZJRgABAQAAAQABAAD/2wCEAAkGBxQTEhITEhIVFhUXFxgVFxgXGBgZFxsYFhcWFxkTGBcYHCggHCQlHRUVIjEhJSkrLi4uGB8zODMsNygtLisBCgoKDg0OGxAQGzcmICQtLDQ0OC80NCw0LCwsLCwsLCwsLCwsLCwsNCwsLCwsLCwsLCwsLCwsNCwsLCwsLCwsLP/AABEIAJ8BPQMBEQACEQEDEQH/xAAcAAEAAQUBAQAAAAAAAAAAAAAABgIDBAUHCAH/xABPEAABAwICBAgKCAMECAcAAAABAAIDBBEFIQYHEjETFCJBUWFxkhYyUlRVgZGhsdIjNDVCcnSys2KCwRczc8IVJUNTotHT4SRjg6PD4/D/xAAaAQEAAwEBAQAAAAAAAAAAAAAAAwQFAQIG/8QANBEAAgEDAgQFAgUEAwEBAAAAAAECAwQREjETIVFSMjNBYXEFgRQVIqHhQrHB8CNikXIk/9oADAMBAAIRAxEAPwDuKAIAgCAIAgCAIAgCAIAgCAIAgCAIAgCAIAgCAIAgCAIAgCAIAgCAIAgCAIAgCAIAgCAIDSaUY4adsbImcJUTO2IWE2BIttPcehoIJUtOnqy3siGtV0YS5t7GuZo9XP5UuJva4/dijYGN/hF9/avfEpraJGqNV85T/wDEVeDFV6UqO4xc4sOxHeBPvY8GKr0pUdxicWHYhwJ97HgxVelKjuMTiw7EOBPvY8GKr0pUdxicWHYhwJ97HgxVelKjuMTiw7EOBPvY8GKr0pUdxicWHYhwJ97HgxVelKjuMTiw7EOBPvY8GKr0pUdxicWHYhwJ97HgxVelKjuMTiw7EOBPvY8GKr0pUdxicWHYhwJ97HgxVelKjuMTiw7EOBPvY8GKr0pUdxicWHYhwJ97HgxVelKjuMTiw7EOBPvY8GKr0pUdxicWHYhwJ97HgxVelKjuMTiw7EOBPvY8GKr0pUdxicWHYhwJ97HgxVelKjuMTiw7EOBPvY8GKr0pUdxicWHYhwJ97HgxVelKjuMTiw7EOBPvY8GKr0pUdxicWHYhwJ97HgxVelKjuMTiw7EOBPvY8GKr0pUdxicWHYhwJ97HgxVelKjuMTiw7EOBPvY8GKr0pUdxicWHYhwJ97HgxVelKjuMTiw7EOBPvY8GKr0pUdxicWHYhwJ97HgxVelKjuMTiw7EOBPvY8GKr0pUdxicWHYhwJ97HgxVelKjuMTiw7EOBPvY8GKr0pUdxicWHYhwJ97HgxVelKjuMTiw7EOBPvY8GKr0pUdxicWHYhwJ97HgxVelKjuMTiw7EOBPvY8GKr0pUdxicWHYhwJ97Masir6FpmFQayFuckb2BsgaN7mObvsM7HoXpOnU5YwzxJVqX6s6kSvD6xk0UcsZux7Q5p6iL5qvKLi8MtRkpJSXqZC4eggIpiGeMUl+amlI6iTYkepTx8l/KK0vPj8MlagLIQBAEAQBAEAQBAEAQBAEAQBAEAQBAEAQBAEAQBAEAQBAEAQBAEAQBAEAQFuoF2uHUfgurc49iO6ufqEI6C8DsD3ZKW48xkFr5SJMoSwEBFK/7Zpfy0n6lPHyX8orS8+PwyVqAshAEAQFueZrGlz3BrQLlziAABzkncupN8kcbSWWQrF9aNHFcRbc7v4RZned/QFWIWs3vyKk72nHbmR+bXA/7lI0fikJ+DQplZrqQP6j0iVU2uA3+kpBb+GTP3tXHZ9GF9Q6xJZgesKiqSG8IYnnLZls3PoDr7J9qgnbzj7lqnd05+uPklYKgLIQBAEAQFL3gAkkADeTkB60BEMY1k0UNw15mcOaIAt75Ib7LqxC2nL2KtS8pR9c/BGajXAb/R0gt/FJn7mqZWfVlZ/UOkSiLW/J96kZ6pCPi1d/Brqc/MX2m6wrWvSyZTRyQnp8dvtbn7lFK0mtuZPC+pvfkTegr452CSGRr2HcWm47Oo9SrSi4vDLcZKSymZK4eggCAICmR4aCXEADMkmwHWSgIbjOsyjhJawuncMvo7bPfOR9V1ZhazlvyKlS8px25kan1wPvyKRoH8UhJ9zQplZr1ZXf1HpE+0+uB1/pKQW/hkN/e1cdn0YX1DrEluA6waOpIbtmJ5Ng2WzbnoDgS0+26gnbzh7lqnd058s4+SVqAshAUyPDQS4gAbyTYe1AYdJjNPK7ZiqIZHeSyRjj7Abr04SW6PEakJbMzl5PYQFE3iu7D8ERx7Ec1c/UIvxSfuOU1x42QWvlIkyhLAQEUr/tml/LSfqU8fJfyitLz4/DJWoCyEAQGt0gxuKjhdNMbAZADxnOO5rR05L3CDm8IjqVI046pHBtKdK5615Mji2P7sQJ2G9vlHrPuWpSoxprkYta4lVfPYxMGwCoqiRTwuktvIsGjqLnED3r1OpGHiZ4p0Z1PCiX0uqaqcBtyws6rudb2AKu7yHoi3H6fP1Zar9VVYwExuil6g4tcezaFvaQuxu4PfkclYVFs8kMxHDpYHmOaN0buhwtl0jmI6wrEZKSyinOEoPEkSzQjT6Wkc2KYukp72sc3MvzsPR/D7FBWt1Pmty1b3coPEtjt1LUtkY2SNwcxwDmuG4g7is1pp4ZsJprKLq4dCAwcaxaKlhfNM6zG+sknc0DnJXqEHN4R4qVIwjqkcI0t0xnrXEOcWQ35MTTl1F/lH3dC1KVGNNe5i17mVV+xqsJweepcW08TpCN+yMh2uOQ9ZUkpxj4mRQpTm8RRLqPVTWOAL3RR35i4uI7dkW9hKru7gti1GwqPfkX59UlSPEmhd27Tf6FcV5H1R6f0+foyJ43oxVUmc8LmtvbaBDmd5pIHrsp4VYT8LKtShUp+JFrAscmpJBJA8tzzbc7Dh0Obzrs6cZrDOUqsqbzFnfNFNIo66ASx5EHZew72ute3WM8j/3WVVpunLDNyjWVWOpG6UZKEBh4vicdNE+aZ2yxoueknmaBzknJeoxcnhHmc1COqRwjS/TKeueQSWQg8mIHLtfbxj7hzLUpUI017mJXuZVX7GtwXR+pqyRTwufY2Lsg0drnED1L3OpGHiZHTozqeFEvptUtURy5oWHoG07+gVd3kfRFuP0+fqyxiGqusYCY3RS25g7Zcezay967G7g9+R5nYVFtzIVW0b4nujlY5jxva4WKsxkmsopyi4vDOgaudPHRvZTVTy6NxDWSOJJYTkGuJ3tPu7N1S4t01qiX7W6aeiZ2JZ5qkB0he6ds07y3g46mOliZINqK/DRxS1EkZIDyC54AdkNi/OrUP04S3xn9tipP9eZPZPC6b83guPp2Ongp5X0tS2TbA4KIRyw7DS4Stcx7tkXsL5G7guJtRcllf5DSclGWHn229zf6N1DwZ6aVxe+BzQ158Z8T27UbnfxZOaTz7N+dRVEuUl6k1JvnF+n9jdqMlKJvFd2H4Ijj2I5q5+oRfik/ccprjxsgtfKRJlCWAgIpX/bNL+Wk/Up4+S/lFaXnx+GStQFkIAgOAaw9JXVlS4A/QxEsjHMbGxk9fwstWhS0R92Yd1WdSePRGXq70L464yzXFOw2yyMjvIB6BznrsOrzcV9Cwtz3a23EeqW39zt9LTMjY1kbQ1jRYNaLADsWa228s2EklhF1cOhAa7HMFhq4zFOwOHMdzmnymnmK9wnKDyjxUpxqLEjgOlej0lFOYn5tPKY+2Tm9PaNxC1aVRVI5Rh16LpSwyZ6n9JC15opHcl13Q35nC5cz1jPtB6VWu6XLWi3Y1ufDf2OuKgagQHCdZ+kZqaoxMP0MJLW9Dn7nv9uQ6h1rTtqemOXuzFvK2uelbIx9AdETXSkvJbAzx3DeTzRtPT0nmHaF6r1uGuW55trfivL2O60FDHCwRwsaxg3BosO3rPWsuUnJ5ZtRiorCMlcPQQFEsYcC1wDmkWIIuCDzEFE8BrO5xDWXoiKOVssIPASk5eQ/fsdhGY7COZadvW1rD3Ma7t+G9UdmY+rDGjT1rGk8ib6Jw5rk8h3ey/mK7cw1Q+DzZ1NFTHU70ss2wgOIa19IjUVJp2H6KA26nSbnO9Xij+bpWla09MdT3Zj3tbXPStl/cwdX2iRrpiX3EEdjIRkXE7o2n1ZnmHaF7r1uGuW54tbfiyy9kd3o6VkTGxxsDGNFg1osAFlttvLNpJRWEXlw6EBHdNdFmV0JbYCZoJifzg+ST5J/7qajVdN+xBcUFVjj1PPcsZa5zXAhzSWkHeCDYgrWTyYLWHhneNWOOmpo2h5vJCeCcTvIA5Dj2jK/SCsu5p6J8vU27Srrp890YONRcFwtLKGiKWqiqI3vsIi0zxyzQvc7IO5MjgD4wdYLsXnElulj9uQliOYy2bz+/NGdUQwUMzKiAwxwycmaMFovldssY3kgixa3eDuuF5TlUWl7nWo0pao8l6my0bhe4z1MjSwzuaWsdk5sUbdmMOHM43c4jm2rcy8VGliK9CSkm8yfr/Y3ijJSibxXdh+CI49iOaufqEX4pP3HKa48bILXykSZQlgICKV/2zS/lpP1KePkv5RWl58fhkrUBZCAjusDEzT0E72mzyBG3teQ247ASfUpqENVRJkFzNwpto8+QQl7msaLucQ0DrcbAe0rVbwsmEk28I9L4HhraanigZujaG9p3ud6ySfWsacnKTbPoacFCKijOXk9hAEAQEN1qYKJ6J0gHLg+kB/hHjt9mf8AKFYtp6Z46lS8p66eehxHD6t0MscrPGY4PHa03WnKOpYZjwk4yTR6aoqkSRxyN8V7WvHY4Aj4rFaw8H0UWpJNGs0wxPi1HUTA2cGEM/G7kt95C90o6ppEdeeim5HnEAk85JPaSStg+f3Z6P0SwYUlLFCByg0Oeel7s3H25dgCx6s9cmz6CjT4cFE3CjJQgCAIDS6YYJxyklgBAcbOYTuD2kEX7bWPUSpKU9E0yKvT4kHEhWD6pQ0tfPUkkEECJtrEG/juvf2BWZ3meSRTp2CTzJnT1SNEwMdr+Ap5pj9xjnDtAyHtsvUI6pJHipLTFyPM73kkkm5JJJO8k5klbR863lnoXQDChT0MDLWc5vCP6dp/KsewED1LIrz1TbN62p6KaRIlEThAEAQHPsf1ZtqauSfh+DY+xLGsu7asA4hxNhe19x3lW6d1ohpwUatkpz1ZJDorolBQ7fAl5LwA4ude+ze2QAA3n2qGrWlU3J6NCNLwm9mia4FrmhzTvBFwfUVEngmazuYFHgFLE7bipoWO8psbQfaAvbqSfJs8xpQjzSNkvB7CAom8V3YfgiOPYjmrn6hF+KT9xymuPGyC18pEmUJYCAilf9s0v5aT9Snj5L+UVpefH4ZK1AWQgOc67Kgimp2A5OlJP8rT/VwVuzX6myh9QeIJe5z3QCmEmIUrTuD9vuAuHvAVyu8U2ULWOaqPRCyDeCAIAgCAtVcAex7HC4c1zSOkOBBHvXU8PJxrKweXpYy0lp3gkHtBsttPJ821h4PQOrmo28Opj5LSzuOLf6LJuFiozdtZZpI0eumq2aOJg+/ML9jWuNvaW+xS2a/W37EN/LFNL3OY6GUolrqVhFwZWk9jeUf0q7WeINmdbx1VYo9HrHN8IAgCAIAgCAICH62J9nDZQPvujb/xtd/lVi1X/IirePFFnDqGHbljZ5T2t7zgP6rTk8JsxoLMkj0+xoAAG4Cw7AsQ+jKkAQBAEAQBAEAQBAEBRN4ruw/BEcexHNXP1CL8Un7jlNceNkFr5SJMoSwEBFK/7Zpfy0n6lPHyX8orS8+PwyVqAshAcs15E/8AghzfTf8Aw/8AMq9Zf1fb/JmfUf6fv/gi+qsD/SUF+iT27DlNc+WyCy81He1lm0EAQBAEAQHmHFTeeYjdwj7d4rah4UfO1fG/k7fqo+zYfxSfuOWbdeYzYs/JX3/uaHXf/dUnRtv/AEt/7qSz3ZD9Q8KIVq0P+s6S/S/9mSys3Hlsp2fnI9BLKNwIAgOU6V6xqumq54I2QFjHANLmPLs2tOZDwOfoV6lbQlBSZnV7ydObikan+1it8im7kn/UUn4SHuQ/mFToh/axW+RTdyT/AKifhIe4/MKnRD+1it8im7kn/UT8JD3H5hU6I63o7WunpaeZ9g6SJj3bNwLuaCbAk5Z9Kz5x0yaRqU5aop9SMa4R/q//ANWP/Mp7XzCve+Uce0ecBVUpO4TxE9gkbdaFTwP4Mmj5kfk9MrGPoQgCAIAgCAIAgCAIAgKJvFd2H4Ijj2I5q5+oRfik/ccprjxsgtfKRJlCWAgIpX/bNL+Wk/Up4+S/lFaXnx+GStQFkIDnGuylvT08lvEkLT2Pb/zYFcs3+poofUI5gmc+0BqxFiFK47i/Y74LB7yFbrrNNlC1lpqo9ELIN4IAgCAIDHxCpEUUkjtzGOeexrST8F2Ky8HmTwmzzA95JJO8m59a2z5xvLPQmrym4PDqUdLNvvku+BCya7zUZvW0cUomi10Uu1RxSD7kwv8Ahc1w+OypbR4nggv45p59zl+h9UIq6leTYCVoPY47J9xV2sswaM63lpqxZ6QWOb4QBAc70i1Y8aqZqjjexwhB2eB2rWaBba4QX3dCt07rRFRwUa1lxJuWo139jp8+/wDY/wDtXv8AG/8AX9/4I/y5d37fyWqvVHsMe/jt9lpdbgLXsCbX4XqXVeZfh/f+Dj+npLxft/JzEK6Zp6O0L+oUf+BF+gLHq+N/J9DR8uPwjX6z6XhMNqLC5bsPH8r2lx7u0vds8VERXcc0mcFppdl7HeS4O9hBWo1lYMSLw0z1DDKHNa4bnAOHYRcLEawfRp5RWh0IAgCAtS1LGlrXPa0uvsgkAm1r2B37wupNnG0i6uHQgCAIAgKJvFd2H4Ijj2I5q5+oRfik/ccprjxsgtfKRJlCWAgIpX/bNL+Wk/Up4+S/lFaXnx+GStQFkIDR6bYTxqiniHjbO0z8TCHAeu1vWpaM9E0yG4p66biedY3lpBBsQQQecEG4K19zATaZ6Q0WxltXTRTttdws8dDxk5vt9xCx6kNEmj6GjUVSCkjbKMkCAIAgILrbxwQ0nANP0k52bc4jGbnevJvrPQrNrT1Tz0Kd7V0w0r1OOYTQOnmihbvkeG9lzmfULn1LRnLTFsyacHOSij0zTQhjGsaLNa0NA6miwHuWM3l5PoUsLCNbpXhfGaSeEW2nMOzfyxm33gL3SlpmmR1oa4OJ5uIINswQewghbB8/sz0VoXjgq6SKW93gBkg6JGgbWXXkewhZFaGibRv0KvEgmb1REwQBAEBiYt/cTf4b/wBJXY7o5LZnmELbPmz0foX9Qo/8CL9AWPV8b+T6Gj5cfhGyxClEsUkTtz2uYexwIXiLw8nuUdSaZ5kq6Z0b3xvFnMcWOHW02PwW0nlZR85KLi2md51Z4sJ6CIX5cQ4J38vin1t2fesu4hpm/c27SprpL2JUoCyEAQBAcP1uYuJq3g2nkwN2P53cp3s5I7QVp2sMQz1Me+qaqmF6GdqelnkqXXmkMMbCSwvcWFzuS0bJy8o5dAXi7UVHbme7FzlPfkjsSzzVCAIAgKJvFd2H4Ijj2I5q5+oRfik/ccprjxsgtfKRJlCWAgIpX/bNL+Wk/Up4+S/lFaXnx+GStQFkIAgOGaz9GDTVBmY36GYki25shuXM6r5kevoWnbVdUcPdGNeUNEtS2Zr9CNLX0EpNi6F9uEZ2ffb1j3/D3Woqovcjt7h0n7HdcHxiGpjEkEjXt57HMHyXDeD1FZc4Sg8M2oVIzWYszl5PYQGh0o0rgomEyODpLXbE0jbd0Zcw6ypadKU3yIa1eFNczguP4xJVzvnlPKdkANzWjc0dQ/5rUpwUI4RiVarqS1M6Pqg0ZLb1srbXGzCDvsbh0nr3Dqv0qnd1f6EaFjQx/wAj+x1FUjRCA4rrV0WMExqom/RSm77bmSHffoDt/bfqWlbVdS0vdGRe0NMta2ZoNDtKZKCXbaNqN2Ukd7XHMR0EcxUtWkqiILeu6UvY7pgOkNPVs2oJA487Tk9v4m7x27llzpyg+aNqnVhUWYs2q8EgQFEsrWguc4NAzJJAAHSSUSycbxuc80z1kQsY+GltM9wLS/8A2bQRY2P3j2Zdat0raTeZcilXvIxWIc2cdWiZB6P0MH/gKP8AwIv0BY9Xxv5PoaPlx+EblRkhxzW/o6Y5hVsHIls2S3NIBkT1OAHrHWtC0qZWlmVfUcPWiNaF6TvoJ9sDajdZsrOlo3EdYubdpHOp61JVI4K1vXdKWfQ7zg2MQ1UYkgka9vPY8pp8lzd4PUVlThKDwzbhUjNZizPXk9hAQ3TvTiOjY6OJzX1BFg0Zhl/vv/o3ny5lYoUHN5exUublU1hbnC3OLiSSXOJuTvJJ5+skrU2MXm2d81caPGkpG7YtLL9JJ0jyWHsHvJWVcVNc+WxuWtLhw57slSgLIQBAEBRN4ruw/BEcexHNXP1CL8Un7jlNceNkFr5SJMoSwEBFK/7Zpfy0n6lPHyX8orS8+PwyVqAshAEBi4nh8dRG6KZgcxwsQfcR0EdK9Rk4vKPM4KaxI4hphoFPRkvYDLBv2wOU0dDwN34hl2LSpXEZ8nyZjV7SVPmuaIxRV0kLtqGR8bulji0+5TuKluivGcovk8EmptZGIMFjM1/42NJ9wCgdrTfoWY3tVepYrtYFfKCDUFgP+7DWHvAbQ9RXY29Neh5ld1ZepHHvc91yXPc47zdziT7ypuSRX5yZ0LQjVu+RzZqxpZGMxEfHf0bXkjq3nqVStcpcoF+3s23qnsdgjYGgNaAABYAZAAbgAs81SpAEBZrKVkrHRyND2OFnNOYIXU2nlHJRUlhnGtMNW80BdJSgyw3vsjORg6LfeHWM+rnWjSuVLlLkzJr2Uo84c0QaKV0brtc5jhzglrge0ZhWWk0Uk3F8iSUOsCviAAqC8D/eNa494jaPrKhlb036FiN5Vj6mRPrLxB26Vjfwxt/zXXFa00ene1WR3EsZqKg3nnkk6nOOz6m7h6gpYwjHZFedWc/EynC8LmqH7EETpHdDRu7Sch2krspxistnIU5TeIo6tofqyZEWy1lpHjMRjONp/i8s9W7tVGrdN8ompQslHnPmzooCpl8+oDHxCiZNG+KVocx4sQf/ANv612MnF5R5lFSWGcK0y0HmonFzQZIN4kAzaOiQDd27j7lqUa8Z8nuY1e1lTeVzRHKKukhdtxSPjd0scWn3KZxUuTRXjOUXlMk9NrKxBgsZWv63sbf/AIbKB2tNlmN7VRi4lp5XzAtdUFrTvEYDPeM/evUbenH0PE7urL1I4AXO53Oce0kn3kqbYr82zq2rzV6WObU1jbOFjHEc7EZiR/X0N5ufPJUK9xn9MTUtbTS9czqCpGiEAQBAEBRN4ruw/BEcexHNXP1CL8Un7jlNceNkFr5SJMoSwEBFK/7Zpfy0n6lPHyX8orS8+PwyVqAshAEAQBARrGNBaKoJc6EMcfvRnYPaQMj6wpoV5x2ZXqWtOe6I7Lqip78momA6ww/ABTfjJdCD8vh1ZcptUlKDd80zuobDfbySVx3k/RBfT6fq2SrBdF6WlsYIGtcPvnlP7zrlQTqznuy1Towp+FG5UZKEAQBAEAQGnxjRilqbmaBjnH7w5L+82xUkKs47MinRhPxIi1VqlpSbslmZ1Xa4eq7b+9Tq8n6orOwpvZsx26oYeepl7rV38ZLoc/L4dTa4dqxoYjdzZJT/AOY7LusAB9d1HK6qP2JIWVKPuS2jo44mhkTGsaOZoAHsCgbb5stRiorCL64dCAIAgPhF8igIvi2r+hnJJh4Nx54jse7xfcp4XFSPqV52tKfp/wCGhl1Q0/3aiYdoYfgApfxkuhB+Xw6srp9UdMCNueZw6BsN/wApXHeS9EF9Ph6tkswTRelpP7iFrXeUbuf3nXPsUE6s57stU6MKfhRuFGShAEAQBAEBRN4ruw/BEcexHNXP1CL8Un7jlNceNkFr5SJMoSwEBFK/7Zpfy0n6lPHyX8orS8+PwyVqAshAabGMfbDNBTMbwk8xOwy+yA1oJc97rGwAB3Ak2UkKeU5eiIp1VGSit2UNx/YqmUtQwMfI0uic120x9t7LkAhw6LetOHmOpDi4nol6m54VuXKGeQzHsUeCTKPrngEAkAncL5nsQ6fDK0X5Qy35hMHMoqJ50OmiwvSB1VwrqaJroo3mPbe8s23AZ7ADHZZjlGyllT0Y1EMauvOlcjPwjETNG5743RFr3sLXkXGw4tuSMrG1+yy8Sjh4PcJallrBmiQWvcW6b5e1eT2OEFtq4t03y9qDJ8ErcuUM92YTBzKPrZARcEEdN8kO5LUtWxrHSOe0MaCXOuLADfcrqTbwcckllmsfjpcylkghMrJ3sBO01pjY7/akHfbLJe+HhtSeMEfEyk4rOTb8IL7Nxfovn7FGS5NPhePGWrqqYxBvABh2g/a2g+5GWyNnd0lSSp4ipZ3IoVNU5RxsV4tjzYpoaZjeEnluWtvshrRvke6xsMjzElI08pyeyE6qjJRW7LsWISidkMkFtpjniRrtpnJLQWG7QQeVe1twOa44rGUz0pPVho2AkBvYjLfnu7V4PeRwrcuUM92Yz7EwcyDK29toX6Li/sQ7k+8IL2uL9F8/YgyfOFb5Q323jf0Jg5k1Zx9jm1XADhnwcktBA2n2vwYcfUO3JScNrGeWSPip5088GdRVRfGxz28G5zQ5zC4EtJFyCRvt0rw1h8j3GWVll7hR0j2rmDuRwzcztDLI5jI9BTAyitDpHtL9JHUTYnCESiR4jH0mwQ517ZbByy33UtKmp55kFas6eOWcm8jly5eyHWu4B1wPWQPgFHgmz1Ky8WvcW6b5e1cOn1pvmNyA+oCibxXdh+CI49iOaufqEX4pP3HKa48bILXykSZQlgICKV/2zS/lpP1KePkv5RWl58fhkrUBZCAguO0zocXpat/9w5hhc8+LG8teG7R5gS5oucs1Zg9VJxW5TqRca8ZvbYaRQ8bxOgEB2m095Zntza0EtLWFwyudnxd9jdKb0U5Z9RVXErR0+m5EpREaXEhyeMcdLacf7Ta222EXOOfcrHPVHpjmVf0uE876uX8G2nY91XVwVlRwLpI6fgnlpc47AaTwB2hZ23nYXJKjWFBSis7/AOsmabnKM3jb/V9y1jEcbqnGNvZcW0rC3at44aLvDeZ17Z7xfrXYZUYY6nmppcqmehN9F7y4bTjauXU7Wl17na2Nk3PSCq1TlUfyXKX6qS+CP6Azmlo56aVzYZ4XvJElrFpsRIASNppsRcHmUtdapqS5pkFu9FNxfJo1eJ41VVGHU9TK0NZxphlDGODeBZflPBdymk2vzbl7jCEajiun7niVSc6Sk+v7GTikVmwSRVHDUr65ksxYLRNa62QzILNq5OdgTmuRe6aw8Hqa5Jp5WrmWpYnyPrWxziKI1jHU7nZwmZjHPkaebZJabndtAc6cko5XPHP4ONZcsPCzy6Z9TGxSqMkWHOmiZGf9IhsnBn6N9nND5Gfwmx9YK9RWHJJ/0nmTyouS/qKayoji/wBLyMDzR7dOGCB2wwyjZLtlwBaBtXDiAd46l1JvQnvz3OSajra8PLbqX2VIkkxht2OD6VkjWsB2HEMP0jWm9/u8rnsF5xhQfuesp8RexanqIjTYCYy3Kog2y2wzBZt3PPYjPszXUnqqZ6M85ioUvlFjG8VYROYyWGPEGudwhJlBJs54ItwceVgDe+e7cuwg+WegnNc2vSX+/CJTo1M04tidnA3ZDbPfYG9uy49qgqJ8KP3LFKSdaf2LWOxmmxeCslyp3x8CZD4sb+VbaP3QbjPdmV2H6qTgtzzU/RWU3tjHwSPE8R4SGdlK8Pl4J5aWG4a7Z5N3DIEm1hvUUY4actiecsxahvghODOO3hHAkbTY5eNdIb9/hv57+NzqxPaeft/BVhvDHR5/n7mhhDBRUsg2RIMRttX5YZmbA7w3cejcpuetr/qQZjw4tdxKA58dbdjoqiKarN2uyqIZWXF28+w3g+7lldQcnDnyaX2aLCyqnLmm/un/AL+xp6fhuLUjWk8fGIky5/S2s/aL+fY2eDv921lI9Op9uCNatC7tXM2+i2GQVFZiQlG1sVTZIxtEW2S/lNAPTkfUo6kpRhHHQkpQhOpPPo0ayjMTIcfYQ1rxLOWi1iGEnZtlkCdm3qsvby3TfweP0qNX7l/Dqhkc+DSSODWOpHMLnbi61tgnnOe5ckm1NLqdhJJ02+hrHSt/0dACQLYgeohhefWBay94fEfweG48OP8A9f5M+tpYOHxpmzHsNga5jctkP2Td7W7tq9sxnn1rynLEH7nqShmovYk+imkcQiw+me5xmlp2uabEg7IIILunkn2KCrTeZSWyZYpVo4jF7tGBramaI6MFwuKljrc+yA67rdHWvdqnmXwR3rSUc9TFxsRSYtIH7DmHD3GxsWlwc4i/MTbP1A8y9QyqXLqcqaXWee002CV7mUuDvmJ4qyaYSk5ta7bcIjJ0Bu0CL7rdiknHMppb8v5Iqc/0U2/Dz/gnuH4lS0xpqaJz3CodIYjm9uXLdZ3k8rK2SqSjOWZP0LsZwjiK9SRqImKJvFd2H4Ijj2I5q5+oRfik/ccprjxsgtfKRJlCWAgIpX/bNL+Wk/Up4+S/lFaXnx+GStQFkIAUB8a0DICyA02jmAcVM9pC/hZDKbtAs52+1ju6vepKlTXj2IqVJU849Xk3SjJQgCApcwHeAbdKAqQBAfLIDTaQ6PiqdTu4Qs4CVszbNBu5pBF782W5SQqac+5FUp62vY3ICjJT6gCAIAgBCA+NFshkgPtkAQHyyA+2QBAEAQBAEBYkpWuex7rksuWjmBIILu2xI7CeldzywcaTeS+uHQgBQBAEBRN4ruw/BEcexHNXP1CL8Un7jlNceNkFr5SJMoSwEBE8UOzi9E52QfBKxp6XA7Rb7Cp486MvlFWbxXjnoyWKAtBAEAQBAEAQBAEAQBAEAQBAEAQBAEAQBAEAQBAEAQBAEAQBAEAQBAEAQBAWayQNje5xsA1xJPMACSV1LLOSeFk0GrppFBASLbW24djnuIKluPMZBa+UiSqEsBAarSLBGVUYa5zmPa4Pjkb4zHjc4f1Ckp1HB5IqtJVFg018Xj5IFJMBkHkvY4jpcL2v2KT/AIX1RD/+mPLkxxvGPN6Pvv8AmTFHqxqueiHG8Y83o++/5kxR6sarnohxvGPN6Pvv+ZMUerGq56Icbxjzej77/mTFHqxqueiHG8Y83o++/wCZMUerGq56Icbxjzej77/mTFHqxqueiHG8Y83o++/5kxR6sarnohxvGPN6Pvv+ZMUerGq56Icbxjzej77/AJkxR6sarnohxvGPN6Pvv+ZMUerGq56Icbxjzej77/mTFHqxqueiHG8Y83o++/5kxR6sarnohxvGPN6Pvv8AmTFHqxqueiHG8Y83o++/5kxR6sarnohxvGPN6Pvv+ZMUerGq56Icbxjzej77/mTFHqxqueiHG8Y83o++/wCZMUerGq56Icbxjzej77/mTFHqxqueiHG8Y83o++/5kxR6sarnohxvGPN6Pvv+ZMUerGq56Icbxjzej77/AJkxR6sarnohxvGPN6Pvv+ZMUerGq56Icbxjzej77/mTFHqxqueiHG8Y83o++/5kxR6sarnohxvGPN6Pvv8AmTFHqxqueiHG8Y83o++/5kxR6sarnohxvGPN6Pvv+ZMUerGq56Icbxjzej77/mTFHqxqueiHG8Y83o++/wCZMUerGq56Icbxjzej77/mTFHqxqueiHG8Y83o++/5kxR6sarnohxvGPN6Pvv+ZMUerGq56Icbxjzej77/AJkxR6sarnohxvGPN6Pvv+ZMUerGq56IomwevrAGVskUUFwXRwbRc8D7rnu3DsRTpw5wWX7h06tXlUaS9vUlsELWNaxgDWtAa0DcABYAepQN5eWWkklhFxcOhAEAQBAEAQBAEAQBAEAQBAEAQBAEAQBAEAQBAEAQBAEAQBAEAQBAEAQBAEAQBAEAQBAf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978" y="2571735"/>
            <a:ext cx="301942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063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Prosesseringstjenester</a:t>
            </a:r>
            <a:endParaRPr lang="nb-NO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400" dirty="0" smtClean="0"/>
              <a:t>Tidligere bygde vi alt rundt WMS og </a:t>
            </a:r>
            <a:r>
              <a:rPr lang="nb-NO" sz="2400" dirty="0" err="1" smtClean="0"/>
              <a:t>getfeatureinfo</a:t>
            </a:r>
            <a:r>
              <a:rPr lang="nb-NO" sz="2400" dirty="0" smtClean="0"/>
              <a:t>.</a:t>
            </a:r>
          </a:p>
          <a:p>
            <a:endParaRPr lang="nb-NO" sz="2400" dirty="0" smtClean="0"/>
          </a:p>
          <a:p>
            <a:pPr lvl="1"/>
            <a:r>
              <a:rPr lang="nb-NO" sz="2200" dirty="0" smtClean="0"/>
              <a:t>Programmene leverte resultatet raskt.</a:t>
            </a:r>
          </a:p>
          <a:p>
            <a:endParaRPr lang="nb-NO" sz="2400" dirty="0"/>
          </a:p>
          <a:p>
            <a:pPr lvl="1"/>
            <a:r>
              <a:rPr lang="nb-NO" sz="2200" dirty="0" smtClean="0"/>
              <a:t>Brukerne kunne vente på </a:t>
            </a:r>
            <a:r>
              <a:rPr lang="nb-NO" sz="2200" dirty="0" smtClean="0"/>
              <a:t>resultatene fra nettleseren.</a:t>
            </a:r>
            <a:endParaRPr lang="nb-NO" sz="22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 smtClean="0"/>
          </a:p>
          <a:p>
            <a:pPr marL="0" indent="0">
              <a:buNone/>
            </a:pPr>
            <a:r>
              <a:rPr lang="nb-NO" sz="2400" dirty="0" smtClean="0"/>
              <a:t>Noen </a:t>
            </a:r>
            <a:r>
              <a:rPr lang="nb-NO" sz="2400" dirty="0" smtClean="0"/>
              <a:t>eksempler på slike tjenester ……</a:t>
            </a:r>
            <a:endParaRPr lang="nb-NO" sz="2400" dirty="0" smtClean="0"/>
          </a:p>
        </p:txBody>
      </p:sp>
    </p:spTree>
    <p:extLst>
      <p:ext uri="{BB962C8B-B14F-4D97-AF65-F5344CB8AC3E}">
        <p14:creationId xmlns:p14="http://schemas.microsoft.com/office/powerpoint/2010/main" val="205186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APM - </a:t>
            </a:r>
            <a:r>
              <a:rPr lang="en-GB" dirty="0" err="1" smtClean="0"/>
              <a:t>Radarprediksjon</a:t>
            </a:r>
            <a:r>
              <a:rPr lang="en-GB" dirty="0" smtClean="0"/>
              <a:t> (1)</a:t>
            </a:r>
            <a:endParaRPr lang="nb-NO" dirty="0"/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0708" y="1484313"/>
            <a:ext cx="64825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Rett linje 3"/>
          <p:cNvCxnSpPr/>
          <p:nvPr/>
        </p:nvCxnSpPr>
        <p:spPr>
          <a:xfrm flipV="1">
            <a:off x="2195736" y="3717032"/>
            <a:ext cx="2448272" cy="165618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40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APM - </a:t>
            </a:r>
            <a:r>
              <a:rPr lang="en-GB" dirty="0" err="1" smtClean="0"/>
              <a:t>Radarprediksjon</a:t>
            </a:r>
            <a:r>
              <a:rPr lang="en-GB" dirty="0" smtClean="0"/>
              <a:t> (1)</a:t>
            </a:r>
            <a:endParaRPr lang="nb-NO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9550" y="1484313"/>
            <a:ext cx="64849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Rett linje 3"/>
          <p:cNvCxnSpPr/>
          <p:nvPr/>
        </p:nvCxnSpPr>
        <p:spPr>
          <a:xfrm flipV="1">
            <a:off x="2195736" y="3717032"/>
            <a:ext cx="2448272" cy="165618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29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FI-mal-2011">
  <a:themeElements>
    <a:clrScheme name="xxNyFFI2011">
      <a:dk1>
        <a:srgbClr val="003C69"/>
      </a:dk1>
      <a:lt1>
        <a:srgbClr val="FFFFFF"/>
      </a:lt1>
      <a:dk2>
        <a:srgbClr val="000000"/>
      </a:dk2>
      <a:lt2>
        <a:srgbClr val="FFFFFF"/>
      </a:lt2>
      <a:accent1>
        <a:srgbClr val="003C69"/>
      </a:accent1>
      <a:accent2>
        <a:srgbClr val="B0D3EC"/>
      </a:accent2>
      <a:accent3>
        <a:srgbClr val="AAB127"/>
      </a:accent3>
      <a:accent4>
        <a:srgbClr val="6C437B"/>
      </a:accent4>
      <a:accent5>
        <a:srgbClr val="F9F1BA"/>
      </a:accent5>
      <a:accent6>
        <a:srgbClr val="E4E9E2"/>
      </a:accent6>
      <a:hlink>
        <a:srgbClr val="0000FF"/>
      </a:hlink>
      <a:folHlink>
        <a:srgbClr val="800080"/>
      </a:folHlink>
    </a:clrScheme>
    <a:fontScheme name="FFI-skrifter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FFI-mal-2011</Template>
  <TotalTime>7420</TotalTime>
  <Words>838</Words>
  <Application>Microsoft Office PowerPoint</Application>
  <PresentationFormat>On-screen Show (4:3)</PresentationFormat>
  <Paragraphs>180</Paragraphs>
  <Slides>33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FFI-mal-2011</vt:lpstr>
      <vt:lpstr>Beregningskrevende vevtjenester basert på WPS-protokollen – maritim overvåking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Prosesseringstjenester</vt:lpstr>
      <vt:lpstr>APM - Radarprediksjon (1)</vt:lpstr>
      <vt:lpstr>APM - Radarprediksjon (1)</vt:lpstr>
      <vt:lpstr>Sol og måne</vt:lpstr>
      <vt:lpstr>Lydhastighetsprofiler</vt:lpstr>
      <vt:lpstr>Meteogram</vt:lpstr>
      <vt:lpstr>Hva nå?</vt:lpstr>
      <vt:lpstr>Web Processing Service (WPS) (1)</vt:lpstr>
      <vt:lpstr>Første test: ”Line of sight” som WPS</vt:lpstr>
      <vt:lpstr>Bakgrunn</vt:lpstr>
      <vt:lpstr>Hvorfor? Prosessering:  Ny og nyttig informasjon fra datasett/datastrøm</vt:lpstr>
      <vt:lpstr>Web Processing Service (WPS) (2)</vt:lpstr>
      <vt:lpstr>Web Processing Service (WPS): Prinsipper</vt:lpstr>
      <vt:lpstr>ZOO WPS Platform</vt:lpstr>
      <vt:lpstr>http://zoo-project.org/</vt:lpstr>
      <vt:lpstr>ZOO: Erfaringer</vt:lpstr>
      <vt:lpstr>Sensordata</vt:lpstr>
      <vt:lpstr>Syntetisk Apertur-Radar (SAR)</vt:lpstr>
      <vt:lpstr>Eksempel:  Prosessen fra posisjoner til identifiserte skip</vt:lpstr>
      <vt:lpstr>Skipsidentifikasjonseksempel</vt:lpstr>
      <vt:lpstr>Dataflyt</vt:lpstr>
      <vt:lpstr>Skipsposisjoner leveres fra KSAT </vt:lpstr>
      <vt:lpstr>Resultater etter MHT</vt:lpstr>
      <vt:lpstr>Alle sensorene samlet</vt:lpstr>
      <vt:lpstr>Identifiserte skip</vt:lpstr>
      <vt:lpstr>Veien videre?</vt:lpstr>
      <vt:lpstr>Spørsmål?</vt:lpstr>
    </vt:vector>
  </TitlesOfParts>
  <Company>Jumpstart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Beregningskrevende vevtjenester basert på WPS-protokollen – maritim overvåking</dc:title>
  <dc:creator>Ommundsen, Atle</dc:creator>
  <cp:lastModifiedBy>Messel, Espen</cp:lastModifiedBy>
  <cp:revision>40</cp:revision>
  <dcterms:created xsi:type="dcterms:W3CDTF">2014-09-08T12:57:59Z</dcterms:created>
  <dcterms:modified xsi:type="dcterms:W3CDTF">2014-09-16T08:19:30Z</dcterms:modified>
</cp:coreProperties>
</file>